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5" r:id="rId1"/>
  </p:sldMasterIdLst>
  <p:notesMasterIdLst>
    <p:notesMasterId r:id="rId37"/>
  </p:notesMasterIdLst>
  <p:sldIdLst>
    <p:sldId id="256" r:id="rId2"/>
    <p:sldId id="259" r:id="rId3"/>
    <p:sldId id="408" r:id="rId4"/>
    <p:sldId id="449" r:id="rId5"/>
    <p:sldId id="450" r:id="rId6"/>
    <p:sldId id="451" r:id="rId7"/>
    <p:sldId id="452" r:id="rId8"/>
    <p:sldId id="453" r:id="rId9"/>
    <p:sldId id="454" r:id="rId10"/>
    <p:sldId id="455" r:id="rId11"/>
    <p:sldId id="456" r:id="rId12"/>
    <p:sldId id="457" r:id="rId13"/>
    <p:sldId id="458" r:id="rId14"/>
    <p:sldId id="459" r:id="rId15"/>
    <p:sldId id="460" r:id="rId16"/>
    <p:sldId id="412" r:id="rId17"/>
    <p:sldId id="417" r:id="rId18"/>
    <p:sldId id="428" r:id="rId19"/>
    <p:sldId id="434" r:id="rId20"/>
    <p:sldId id="435" r:id="rId21"/>
    <p:sldId id="436" r:id="rId22"/>
    <p:sldId id="437" r:id="rId23"/>
    <p:sldId id="438" r:id="rId24"/>
    <p:sldId id="439" r:id="rId25"/>
    <p:sldId id="440" r:id="rId26"/>
    <p:sldId id="441" r:id="rId27"/>
    <p:sldId id="442" r:id="rId28"/>
    <p:sldId id="443" r:id="rId29"/>
    <p:sldId id="444" r:id="rId30"/>
    <p:sldId id="445" r:id="rId31"/>
    <p:sldId id="446" r:id="rId32"/>
    <p:sldId id="447" r:id="rId33"/>
    <p:sldId id="448" r:id="rId34"/>
    <p:sldId id="419" r:id="rId35"/>
    <p:sldId id="430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00"/>
    <a:srgbClr val="FF00E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680" autoAdjust="0"/>
    <p:restoredTop sz="96197"/>
  </p:normalViewPr>
  <p:slideViewPr>
    <p:cSldViewPr snapToGrid="0">
      <p:cViewPr varScale="1">
        <p:scale>
          <a:sx n="159" d="100"/>
          <a:sy n="159" d="100"/>
        </p:scale>
        <p:origin x="252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5D7D83-D401-9A49-861D-A02E2788C764}" type="datetimeFigureOut">
              <a:rPr lang="en-US" smtClean="0"/>
              <a:t>12/18/2025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36AFEF-5B50-AD45-8E89-F62EC9932D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5229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CFC0A6-C05F-7243-B6A2-7907C8B063E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0374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CFC0A6-C05F-7243-B6A2-7907C8B063E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7972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CFC0A6-C05F-7243-B6A2-7907C8B063E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3184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23D110-B33C-3E49-B5DC-7F1369944E6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7817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23D110-B33C-3E49-B5DC-7F1369944E6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0161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0E9A4-6E61-4AF5-9711-A3D3136113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47" y="2409479"/>
            <a:ext cx="11391065" cy="893580"/>
          </a:xfrm>
        </p:spPr>
        <p:txBody>
          <a:bodyPr anchor="b">
            <a:normAutofit/>
          </a:bodyPr>
          <a:lstStyle>
            <a:lvl1pPr algn="l">
              <a:defRPr sz="48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59B255B-D275-45F6-ACB5-BBD491BB4A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47" y="3848999"/>
            <a:ext cx="11391065" cy="16557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rgbClr val="FFFFFF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989347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BFABF-0FF7-46A7-A3E7-B6C1EFC20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444445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1B3E0-28C0-49B4-B789-CFB199546E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3547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444445"/>
                </a:solidFill>
              </a:defRPr>
            </a:lvl1pPr>
            <a:lvl2pPr>
              <a:defRPr>
                <a:solidFill>
                  <a:srgbClr val="444445"/>
                </a:solidFill>
              </a:defRPr>
            </a:lvl2pPr>
            <a:lvl3pPr>
              <a:defRPr>
                <a:solidFill>
                  <a:srgbClr val="444445"/>
                </a:solidFill>
              </a:defRPr>
            </a:lvl3pPr>
            <a:lvl4pPr>
              <a:defRPr>
                <a:solidFill>
                  <a:srgbClr val="444445"/>
                </a:solidFill>
              </a:defRPr>
            </a:lvl4pPr>
            <a:lvl5pPr>
              <a:defRPr>
                <a:solidFill>
                  <a:srgbClr val="444445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795192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BFABF-0FF7-46A7-A3E7-B6C1EFC20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1B3E0-28C0-49B4-B789-CFB199546E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3547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95697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BFABF-0FF7-46A7-A3E7-B6C1EFC20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1B3E0-28C0-49B4-B789-CFB199546E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35479"/>
          </a:xfrm>
          <a:prstGeom prst="rect">
            <a:avLst/>
          </a:prstGeom>
        </p:spPr>
        <p:txBody>
          <a:bodyPr/>
          <a:lstStyle>
            <a:lvl1pPr>
              <a:buClr>
                <a:schemeClr val="tx1"/>
              </a:buClr>
              <a:defRPr>
                <a:solidFill>
                  <a:srgbClr val="FFFFFF"/>
                </a:solidFill>
              </a:defRPr>
            </a:lvl1pPr>
            <a:lvl2pPr>
              <a:buClr>
                <a:schemeClr val="tx1"/>
              </a:buClr>
              <a:defRPr>
                <a:solidFill>
                  <a:srgbClr val="FFFFFF"/>
                </a:solidFill>
              </a:defRPr>
            </a:lvl2pPr>
            <a:lvl3pPr>
              <a:buClr>
                <a:schemeClr val="tx1"/>
              </a:buClr>
              <a:defRPr>
                <a:solidFill>
                  <a:srgbClr val="FFFFFF"/>
                </a:solidFill>
              </a:defRPr>
            </a:lvl3pPr>
            <a:lvl4pPr>
              <a:buClr>
                <a:schemeClr val="tx1"/>
              </a:buClr>
              <a:defRPr>
                <a:solidFill>
                  <a:srgbClr val="FFFFFF"/>
                </a:solidFill>
              </a:defRPr>
            </a:lvl4pPr>
            <a:lvl5pPr>
              <a:buClr>
                <a:schemeClr val="tx1"/>
              </a:buCl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0172345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D40C5A8-72D0-4B08-8FDA-49B8D1F97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7514"/>
            <a:ext cx="10515600" cy="6561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E5D9C3-E281-4B14-8306-28D6CE33EC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4"/>
            <a:ext cx="10515600" cy="48421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3256857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007EE5"/>
        </a:buClr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7EE5"/>
        </a:buClr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7EE5"/>
        </a:buClr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7EE5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7EE5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hyperlink" Target="https://tinyurl.com/aps106aliaslist" TargetMode="Externa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tinyurl.com/2p9c443y" TargetMode="Externa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jpeg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tinyurl.com/7x79adcw" TargetMode="Externa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enti.com/bldrkshx7mcz" TargetMode="External"/><Relationship Id="rId7" Type="http://schemas.openxmlformats.org/officeDocument/2006/relationships/image" Target="../media/image24.png"/><Relationship Id="rId2" Type="http://schemas.openxmlformats.org/officeDocument/2006/relationships/hyperlink" Target="http://www.menti.com/" TargetMode="External"/><Relationship Id="rId1" Type="http://schemas.openxmlformats.org/officeDocument/2006/relationships/slideLayout" Target="../slideLayouts/slideLayout3.xml"/><Relationship Id="rId6" Type="http://schemas.microsoft.com/office/2007/relationships/hdphoto" Target="../media/hdphoto1.wdp"/><Relationship Id="rId5" Type="http://schemas.openxmlformats.org/officeDocument/2006/relationships/image" Target="../media/image23.png"/><Relationship Id="rId4" Type="http://schemas.openxmlformats.org/officeDocument/2006/relationships/hyperlink" Target="https://www.menti.com/aliebbk8fqwo" TargetMode="Externa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F06F2-AC3E-484E-9926-59D4F59092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Advanced Functions and Aliasing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B07687-F068-40FC-84A1-E7860490CAC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/>
              <a:t>Week </a:t>
            </a:r>
            <a:r>
              <a:rPr lang="en-US" b="1" dirty="0">
                <a:solidFill>
                  <a:schemeClr val="accent6"/>
                </a:solidFill>
              </a:rPr>
              <a:t>9</a:t>
            </a:r>
            <a:r>
              <a:rPr lang="en-US" b="1" dirty="0"/>
              <a:t> </a:t>
            </a:r>
            <a:r>
              <a:rPr lang="en-US" dirty="0">
                <a:solidFill>
                  <a:schemeClr val="accent2"/>
                </a:solidFill>
              </a:rPr>
              <a:t>|</a:t>
            </a:r>
            <a:r>
              <a:rPr lang="en-US" dirty="0"/>
              <a:t> Lecture </a:t>
            </a:r>
            <a:r>
              <a:rPr lang="en-US" dirty="0">
                <a:solidFill>
                  <a:schemeClr val="accent6"/>
                </a:solidFill>
              </a:rPr>
              <a:t>2 </a:t>
            </a:r>
            <a:r>
              <a:rPr lang="en-US" dirty="0">
                <a:solidFill>
                  <a:schemeClr val="accent1"/>
                </a:solidFill>
              </a:rPr>
              <a:t>(</a:t>
            </a:r>
            <a:r>
              <a:rPr lang="en-US" dirty="0">
                <a:solidFill>
                  <a:schemeClr val="accent6"/>
                </a:solidFill>
              </a:rPr>
              <a:t>9</a:t>
            </a:r>
            <a:r>
              <a:rPr lang="en-US" dirty="0"/>
              <a:t>.</a:t>
            </a:r>
            <a:r>
              <a:rPr lang="en-US" dirty="0">
                <a:solidFill>
                  <a:schemeClr val="accent6"/>
                </a:solidFill>
              </a:rPr>
              <a:t>2</a:t>
            </a:r>
            <a:r>
              <a:rPr lang="en-US" dirty="0">
                <a:solidFill>
                  <a:schemeClr val="accent1"/>
                </a:solidFill>
              </a:rPr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C2724B-F58D-CC4D-8549-D25D1EBCE985}"/>
              </a:ext>
            </a:extLst>
          </p:cNvPr>
          <p:cNvSpPr txBox="1"/>
          <p:nvPr/>
        </p:nvSpPr>
        <p:spPr>
          <a:xfrm>
            <a:off x="335947" y="4362019"/>
            <a:ext cx="7580601" cy="24314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CC99FF"/>
                </a:solidFill>
              </a:rPr>
              <a:t>While waiting, open the </a:t>
            </a:r>
            <a:r>
              <a:rPr lang="en-US" sz="2000" b="1" dirty="0" err="1">
                <a:solidFill>
                  <a:srgbClr val="CC99FF"/>
                </a:solidFill>
              </a:rPr>
              <a:t>Jupyter</a:t>
            </a:r>
            <a:r>
              <a:rPr lang="en-US" sz="2000" b="1" dirty="0">
                <a:solidFill>
                  <a:srgbClr val="CC99FF"/>
                </a:solidFill>
              </a:rPr>
              <a:t> Notebook for today’s lecture</a:t>
            </a:r>
          </a:p>
          <a:p>
            <a:endParaRPr lang="en-US" sz="2000" b="1" dirty="0">
              <a:solidFill>
                <a:srgbClr val="CC99FF"/>
              </a:solidFill>
            </a:endParaRPr>
          </a:p>
          <a:p>
            <a:r>
              <a:rPr lang="en-US" sz="1600" b="1" dirty="0">
                <a:solidFill>
                  <a:srgbClr val="CC99FF"/>
                </a:solidFill>
              </a:rPr>
              <a:t>Upcoming</a:t>
            </a:r>
          </a:p>
          <a:p>
            <a:pPr marL="285750" indent="-285750">
              <a:buClr>
                <a:srgbClr val="CC99FF"/>
              </a:buClr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66FF99"/>
                </a:solidFill>
              </a:rPr>
              <a:t>Lab 6 due this Friday 11:59 pm</a:t>
            </a:r>
            <a:r>
              <a:rPr lang="en-US" sz="1600" dirty="0">
                <a:solidFill>
                  <a:srgbClr val="CC99FF"/>
                </a:solidFill>
              </a:rPr>
              <a:t>.</a:t>
            </a:r>
            <a:endParaRPr lang="en-US" sz="1600" dirty="0">
              <a:solidFill>
                <a:srgbClr val="66FF99"/>
              </a:solidFill>
            </a:endParaRPr>
          </a:p>
          <a:p>
            <a:pPr marL="285750" indent="-285750">
              <a:buClr>
                <a:srgbClr val="CC99FF"/>
              </a:buClr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66FF99"/>
                </a:solidFill>
              </a:rPr>
              <a:t>NO Lab 7 released Thursday 6:00 pm (because of next week’s midterm)</a:t>
            </a:r>
            <a:r>
              <a:rPr lang="en-US" sz="1600" dirty="0">
                <a:solidFill>
                  <a:srgbClr val="CC99FF"/>
                </a:solidFill>
              </a:rPr>
              <a:t>.</a:t>
            </a:r>
            <a:endParaRPr lang="en-US" sz="1600" dirty="0">
              <a:solidFill>
                <a:srgbClr val="66FF99"/>
              </a:solidFill>
            </a:endParaRPr>
          </a:p>
          <a:p>
            <a:pPr marL="285750" indent="-285750">
              <a:buClr>
                <a:srgbClr val="CC99FF"/>
              </a:buClr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66FF99"/>
                </a:solidFill>
              </a:rPr>
              <a:t>Reflection 9 Released Friday 6:00 pm</a:t>
            </a:r>
            <a:r>
              <a:rPr lang="en-US" sz="1600" dirty="0">
                <a:solidFill>
                  <a:srgbClr val="CC99FF"/>
                </a:solidFill>
              </a:rPr>
              <a:t>.</a:t>
            </a:r>
            <a:endParaRPr lang="en-US" sz="1600" dirty="0">
              <a:solidFill>
                <a:srgbClr val="66FF99"/>
              </a:solidFill>
            </a:endParaRPr>
          </a:p>
          <a:p>
            <a:pPr marL="285750" indent="-285750">
              <a:buClr>
                <a:srgbClr val="CC99FF"/>
              </a:buClr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66FF99"/>
                </a:solidFill>
              </a:rPr>
              <a:t>Tutorial (in-person </a:t>
            </a:r>
            <a:r>
              <a:rPr lang="en-US" sz="1600" b="1" dirty="0">
                <a:solidFill>
                  <a:srgbClr val="66FF99"/>
                </a:solidFill>
              </a:rPr>
              <a:t>AND</a:t>
            </a:r>
            <a:r>
              <a:rPr lang="en-US" sz="1600" dirty="0">
                <a:solidFill>
                  <a:srgbClr val="66FF99"/>
                </a:solidFill>
              </a:rPr>
              <a:t> online) running all week</a:t>
            </a:r>
            <a:r>
              <a:rPr lang="en-US" sz="1600" dirty="0">
                <a:solidFill>
                  <a:srgbClr val="CC99FF"/>
                </a:solidFill>
              </a:rPr>
              <a:t>.</a:t>
            </a:r>
          </a:p>
          <a:p>
            <a:pPr marL="285750" indent="-285750">
              <a:buClr>
                <a:srgbClr val="CC99FF"/>
              </a:buClr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66FF99"/>
                </a:solidFill>
              </a:rPr>
              <a:t>Practical sessions (in-person </a:t>
            </a:r>
            <a:r>
              <a:rPr lang="en-US" sz="1600" b="1" dirty="0">
                <a:solidFill>
                  <a:srgbClr val="66FF99"/>
                </a:solidFill>
              </a:rPr>
              <a:t>AND</a:t>
            </a:r>
            <a:r>
              <a:rPr lang="en-US" sz="1600" dirty="0">
                <a:solidFill>
                  <a:srgbClr val="66FF99"/>
                </a:solidFill>
              </a:rPr>
              <a:t> online) running all week</a:t>
            </a:r>
            <a:r>
              <a:rPr lang="en-US" sz="1600" dirty="0">
                <a:solidFill>
                  <a:srgbClr val="CC99FF"/>
                </a:solidFill>
              </a:rPr>
              <a:t>.</a:t>
            </a:r>
          </a:p>
          <a:p>
            <a:pPr marL="285750" indent="-285750">
              <a:buClr>
                <a:srgbClr val="CC99FF"/>
              </a:buClr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66FF99"/>
                </a:solidFill>
              </a:rPr>
              <a:t>Office Hours (in-person </a:t>
            </a:r>
            <a:r>
              <a:rPr lang="en-US" sz="1600" b="1" dirty="0">
                <a:solidFill>
                  <a:srgbClr val="66FF99"/>
                </a:solidFill>
              </a:rPr>
              <a:t>AND</a:t>
            </a:r>
            <a:r>
              <a:rPr lang="en-US" sz="1600" dirty="0">
                <a:solidFill>
                  <a:srgbClr val="66FF99"/>
                </a:solidFill>
              </a:rPr>
              <a:t> online) running all week</a:t>
            </a:r>
            <a:endParaRPr lang="en-US" sz="1600" dirty="0">
              <a:solidFill>
                <a:srgbClr val="CC99FF"/>
              </a:solidFill>
            </a:endParaRPr>
          </a:p>
        </p:txBody>
      </p:sp>
      <p:pic>
        <p:nvPicPr>
          <p:cNvPr id="6" name="Picture 5" descr="Cartoon of cartoon of people talking to each other&#10;&#10;AI-generated content may be incorrect.">
            <a:extLst>
              <a:ext uri="{FF2B5EF4-FFF2-40B4-BE49-F238E27FC236}">
                <a16:creationId xmlns:a16="http://schemas.microsoft.com/office/drawing/2014/main" id="{41BC0FA5-7806-9333-3C85-B6D8BC91FA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74" t="12362" r="13090" b="10538"/>
          <a:stretch/>
        </p:blipFill>
        <p:spPr>
          <a:xfrm>
            <a:off x="9377082" y="1658002"/>
            <a:ext cx="2640335" cy="3793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6432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4815B-3ABE-499C-818D-676C050C5A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Variable Scope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3F687C-C433-45BC-9635-279D56430F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811682" cy="4840898"/>
          </a:xfrm>
        </p:spPr>
        <p:txBody>
          <a:bodyPr>
            <a:normAutofit/>
          </a:bodyPr>
          <a:lstStyle/>
          <a:p>
            <a:r>
              <a:rPr lang="en-US" b="1" dirty="0"/>
              <a:t>Local Scope</a:t>
            </a:r>
          </a:p>
          <a:p>
            <a:r>
              <a:rPr lang="en-US" dirty="0"/>
              <a:t>Whenever you define a variable within a </a:t>
            </a:r>
            <a:r>
              <a:rPr lang="en-US" b="1" dirty="0"/>
              <a:t>function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its scope lies </a:t>
            </a:r>
            <a:r>
              <a:rPr lang="en-US" b="1" dirty="0">
                <a:solidFill>
                  <a:schemeClr val="accent2"/>
                </a:solidFill>
              </a:rPr>
              <a:t>ONLY</a:t>
            </a:r>
            <a:r>
              <a:rPr lang="en-US" dirty="0"/>
              <a:t> within the </a:t>
            </a:r>
            <a:r>
              <a:rPr lang="en-US" b="1" dirty="0"/>
              <a:t>function</a:t>
            </a:r>
            <a:r>
              <a:rPr lang="en-US" dirty="0">
                <a:solidFill>
                  <a:schemeClr val="accent2"/>
                </a:solidFill>
              </a:rPr>
              <a:t>.</a:t>
            </a:r>
            <a:r>
              <a:rPr lang="en-US" dirty="0"/>
              <a:t> </a:t>
            </a:r>
          </a:p>
          <a:p>
            <a:r>
              <a:rPr lang="en-US" dirty="0"/>
              <a:t>It is accessible from the point at which it is defined until the end of the function and exists for as long as the function is executing</a:t>
            </a:r>
            <a:r>
              <a:rPr lang="en-US" dirty="0">
                <a:solidFill>
                  <a:schemeClr val="accent2"/>
                </a:solidFill>
              </a:rPr>
              <a:t>.</a:t>
            </a:r>
            <a:r>
              <a:rPr lang="en-US" dirty="0"/>
              <a:t> </a:t>
            </a:r>
          </a:p>
          <a:p>
            <a:r>
              <a:rPr lang="en-US" dirty="0"/>
              <a:t>This means its value cannot be changed or even accessed from outside the function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pPr lvl="1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25D981D-D4D3-47E1-8357-8C5F0CD388E8}"/>
              </a:ext>
            </a:extLst>
          </p:cNvPr>
          <p:cNvSpPr txBox="1"/>
          <p:nvPr/>
        </p:nvSpPr>
        <p:spPr>
          <a:xfrm>
            <a:off x="8772342" y="4884660"/>
            <a:ext cx="25191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FFFF"/>
                </a:solidFill>
              </a:rPr>
              <a:t>Variable Lookup</a:t>
            </a:r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6D249383-172B-4D86-8E0C-3FA36E1CD4A1}"/>
              </a:ext>
            </a:extLst>
          </p:cNvPr>
          <p:cNvSpPr/>
          <p:nvPr/>
        </p:nvSpPr>
        <p:spPr>
          <a:xfrm rot="10800000">
            <a:off x="9863785" y="4228512"/>
            <a:ext cx="336264" cy="656148"/>
          </a:xfrm>
          <a:prstGeom prst="down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CC3A0528-E031-4162-AB03-8B5D5356CEFF}"/>
              </a:ext>
            </a:extLst>
          </p:cNvPr>
          <p:cNvSpPr/>
          <p:nvPr/>
        </p:nvSpPr>
        <p:spPr>
          <a:xfrm>
            <a:off x="7651528" y="1927608"/>
            <a:ext cx="2684206" cy="855406"/>
          </a:xfrm>
          <a:prstGeom prst="round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FFFFFF"/>
                </a:solidFill>
              </a:rPr>
              <a:t>Global</a:t>
            </a:r>
          </a:p>
        </p:txBody>
      </p:sp>
      <p:sp>
        <p:nvSpPr>
          <p:cNvPr id="16" name="Arrow: Bent-Up 15">
            <a:extLst>
              <a:ext uri="{FF2B5EF4-FFF2-40B4-BE49-F238E27FC236}">
                <a16:creationId xmlns:a16="http://schemas.microsoft.com/office/drawing/2014/main" id="{79FD8F2E-3259-44DD-93CC-66ED77F6EA87}"/>
              </a:ext>
            </a:extLst>
          </p:cNvPr>
          <p:cNvSpPr/>
          <p:nvPr/>
        </p:nvSpPr>
        <p:spPr>
          <a:xfrm flipH="1">
            <a:off x="8017287" y="2785460"/>
            <a:ext cx="672527" cy="985192"/>
          </a:xfrm>
          <a:prstGeom prst="bentUp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3779DBC6-4D64-43CF-8DF7-245CCC7D49D7}"/>
              </a:ext>
            </a:extLst>
          </p:cNvPr>
          <p:cNvSpPr/>
          <p:nvPr/>
        </p:nvSpPr>
        <p:spPr>
          <a:xfrm>
            <a:off x="8689814" y="3243320"/>
            <a:ext cx="2684206" cy="855406"/>
          </a:xfrm>
          <a:prstGeom prst="round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FFFFFF"/>
                </a:solidFill>
              </a:rPr>
              <a:t>Local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68150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4815B-3ABE-499C-818D-676C050C5A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Variable Scope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3F687C-C433-45BC-9635-279D56430F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811682" cy="3487458"/>
          </a:xfrm>
        </p:spPr>
        <p:txBody>
          <a:bodyPr>
            <a:normAutofit/>
          </a:bodyPr>
          <a:lstStyle/>
          <a:p>
            <a:r>
              <a:rPr lang="en-US" b="1" dirty="0"/>
              <a:t>Local Scope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3E11BD9-9C26-42C5-A943-C8A5580FEEE6}"/>
              </a:ext>
            </a:extLst>
          </p:cNvPr>
          <p:cNvSpPr txBox="1"/>
          <p:nvPr/>
        </p:nvSpPr>
        <p:spPr>
          <a:xfrm>
            <a:off x="836554" y="2597296"/>
            <a:ext cx="4910319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 my_function():</a:t>
            </a:r>
          </a:p>
          <a:p>
            <a:r>
              <a:rPr lang="en-US" sz="28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name = ‘Sebastian’</a:t>
            </a:r>
          </a:p>
          <a:p>
            <a:endParaRPr lang="en-US" sz="2800" b="1" dirty="0">
              <a:solidFill>
                <a:srgbClr val="00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2800" b="1" dirty="0">
              <a:solidFill>
                <a:srgbClr val="00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8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my_function()</a:t>
            </a:r>
          </a:p>
          <a:p>
            <a:endParaRPr lang="en-US" sz="2800" b="1" dirty="0">
              <a:solidFill>
                <a:srgbClr val="00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8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print(name)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4CF5397-9C99-4C01-893C-D225DEC17428}"/>
              </a:ext>
            </a:extLst>
          </p:cNvPr>
          <p:cNvSpPr txBox="1"/>
          <p:nvPr/>
        </p:nvSpPr>
        <p:spPr>
          <a:xfrm>
            <a:off x="6445129" y="4526989"/>
            <a:ext cx="47368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n-US" sz="2800" dirty="0"/>
              <a:t> </a:t>
            </a:r>
            <a:r>
              <a:rPr lang="en-US" sz="2800" dirty="0">
                <a:solidFill>
                  <a:srgbClr val="FFFFFF"/>
                </a:solidFill>
              </a:rPr>
              <a:t>is local to the function and not accessible outside</a:t>
            </a:r>
            <a:r>
              <a:rPr lang="en-US" sz="2800" dirty="0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3D5E3E7E-FD2E-420F-996E-61F30658671B}"/>
              </a:ext>
            </a:extLst>
          </p:cNvPr>
          <p:cNvSpPr/>
          <p:nvPr/>
        </p:nvSpPr>
        <p:spPr>
          <a:xfrm>
            <a:off x="7651528" y="1927608"/>
            <a:ext cx="2684206" cy="855406"/>
          </a:xfrm>
          <a:prstGeom prst="round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FFFFFF"/>
                </a:solidFill>
              </a:rPr>
              <a:t>Global</a:t>
            </a:r>
          </a:p>
        </p:txBody>
      </p:sp>
      <p:sp>
        <p:nvSpPr>
          <p:cNvPr id="21" name="Arrow: Bent-Up 20">
            <a:extLst>
              <a:ext uri="{FF2B5EF4-FFF2-40B4-BE49-F238E27FC236}">
                <a16:creationId xmlns:a16="http://schemas.microsoft.com/office/drawing/2014/main" id="{C3B6905A-EBE6-44B7-9863-D0EFE8705741}"/>
              </a:ext>
            </a:extLst>
          </p:cNvPr>
          <p:cNvSpPr/>
          <p:nvPr/>
        </p:nvSpPr>
        <p:spPr>
          <a:xfrm flipH="1">
            <a:off x="8017287" y="2785460"/>
            <a:ext cx="672527" cy="985192"/>
          </a:xfrm>
          <a:prstGeom prst="bentUp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8727022F-A9FB-43B4-9339-3A8741D1C509}"/>
              </a:ext>
            </a:extLst>
          </p:cNvPr>
          <p:cNvSpPr/>
          <p:nvPr/>
        </p:nvSpPr>
        <p:spPr>
          <a:xfrm>
            <a:off x="8689814" y="3243320"/>
            <a:ext cx="2684206" cy="855406"/>
          </a:xfrm>
          <a:prstGeom prst="round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FFFFFF"/>
                </a:solidFill>
              </a:rPr>
              <a:t>Local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3360A2-A3FA-1844-A93C-BECA904EDC68}"/>
              </a:ext>
            </a:extLst>
          </p:cNvPr>
          <p:cNvSpPr txBox="1"/>
          <p:nvPr/>
        </p:nvSpPr>
        <p:spPr>
          <a:xfrm>
            <a:off x="836554" y="5884513"/>
            <a:ext cx="73670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Error: </a:t>
            </a:r>
            <a:r>
              <a:rPr lang="en-US" sz="2400" dirty="0" err="1">
                <a:solidFill>
                  <a:srgbClr val="FF0000"/>
                </a:solidFill>
              </a:rPr>
              <a:t>builtins.NameError</a:t>
            </a:r>
            <a:r>
              <a:rPr lang="en-US" sz="2400" dirty="0">
                <a:solidFill>
                  <a:srgbClr val="FF0000"/>
                </a:solidFill>
              </a:rPr>
              <a:t>: name 'name' is not defined</a:t>
            </a:r>
          </a:p>
        </p:txBody>
      </p:sp>
    </p:spTree>
    <p:extLst>
      <p:ext uri="{BB962C8B-B14F-4D97-AF65-F5344CB8AC3E}">
        <p14:creationId xmlns:p14="http://schemas.microsoft.com/office/powerpoint/2010/main" val="3413568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4815B-3ABE-499C-818D-676C050C5A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Variable Scope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41A55381-03D0-4DB3-A1E2-922A8A6254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811682" cy="4864344"/>
          </a:xfrm>
        </p:spPr>
        <p:txBody>
          <a:bodyPr>
            <a:normAutofit/>
          </a:bodyPr>
          <a:lstStyle/>
          <a:p>
            <a:r>
              <a:rPr lang="en-US" b="1" dirty="0"/>
              <a:t>Global Scope</a:t>
            </a:r>
          </a:p>
          <a:p>
            <a:r>
              <a:rPr lang="en-US" dirty="0"/>
              <a:t>Whenever a variable is defined outside any function</a:t>
            </a:r>
            <a:r>
              <a:rPr lang="en-US" dirty="0">
                <a:solidFill>
                  <a:schemeClr val="accent1"/>
                </a:solidFill>
              </a:rPr>
              <a:t>,</a:t>
            </a:r>
            <a:r>
              <a:rPr lang="en-US" dirty="0"/>
              <a:t> it becomes a global variable</a:t>
            </a:r>
            <a:r>
              <a:rPr lang="en-US" dirty="0">
                <a:solidFill>
                  <a:schemeClr val="accent1"/>
                </a:solidFill>
              </a:rPr>
              <a:t>,</a:t>
            </a:r>
            <a:r>
              <a:rPr lang="en-US" dirty="0"/>
              <a:t> and its scope is anywhere within the program</a:t>
            </a:r>
            <a:r>
              <a:rPr lang="en-US" dirty="0">
                <a:solidFill>
                  <a:schemeClr val="accent1"/>
                </a:solidFill>
              </a:rPr>
              <a:t>.</a:t>
            </a:r>
            <a:r>
              <a:rPr lang="en-US" dirty="0"/>
              <a:t> </a:t>
            </a:r>
          </a:p>
          <a:p>
            <a:r>
              <a:rPr lang="en-US" dirty="0"/>
              <a:t>This means that variables and functions defined outside of a function are accessible inside of a function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pPr lvl="1"/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389D359-2B8E-43EF-A074-2790193F9109}"/>
              </a:ext>
            </a:extLst>
          </p:cNvPr>
          <p:cNvSpPr txBox="1"/>
          <p:nvPr/>
        </p:nvSpPr>
        <p:spPr>
          <a:xfrm>
            <a:off x="8772342" y="4884660"/>
            <a:ext cx="25191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FFFF"/>
                </a:solidFill>
              </a:rPr>
              <a:t>Variable Lookup</a:t>
            </a:r>
          </a:p>
        </p:txBody>
      </p:sp>
      <p:sp>
        <p:nvSpPr>
          <p:cNvPr id="16" name="Arrow: Down 15">
            <a:extLst>
              <a:ext uri="{FF2B5EF4-FFF2-40B4-BE49-F238E27FC236}">
                <a16:creationId xmlns:a16="http://schemas.microsoft.com/office/drawing/2014/main" id="{7253738B-EDB1-4A11-8EFB-6F42C43BDF90}"/>
              </a:ext>
            </a:extLst>
          </p:cNvPr>
          <p:cNvSpPr/>
          <p:nvPr/>
        </p:nvSpPr>
        <p:spPr>
          <a:xfrm rot="10800000">
            <a:off x="9863785" y="4228512"/>
            <a:ext cx="336264" cy="656148"/>
          </a:xfrm>
          <a:prstGeom prst="down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F046B8AA-81D4-4066-B0CB-239A86ADB6A7}"/>
              </a:ext>
            </a:extLst>
          </p:cNvPr>
          <p:cNvSpPr/>
          <p:nvPr/>
        </p:nvSpPr>
        <p:spPr>
          <a:xfrm>
            <a:off x="7651528" y="1927608"/>
            <a:ext cx="2684206" cy="855406"/>
          </a:xfrm>
          <a:prstGeom prst="round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FFFFFF"/>
                </a:solidFill>
              </a:rPr>
              <a:t>Global</a:t>
            </a:r>
          </a:p>
        </p:txBody>
      </p:sp>
      <p:sp>
        <p:nvSpPr>
          <p:cNvPr id="18" name="Arrow: Bent-Up 17">
            <a:extLst>
              <a:ext uri="{FF2B5EF4-FFF2-40B4-BE49-F238E27FC236}">
                <a16:creationId xmlns:a16="http://schemas.microsoft.com/office/drawing/2014/main" id="{D93DB152-ACBE-4AC8-A852-C16E07D8BE38}"/>
              </a:ext>
            </a:extLst>
          </p:cNvPr>
          <p:cNvSpPr/>
          <p:nvPr/>
        </p:nvSpPr>
        <p:spPr>
          <a:xfrm flipH="1">
            <a:off x="8017287" y="2785460"/>
            <a:ext cx="672527" cy="985192"/>
          </a:xfrm>
          <a:prstGeom prst="bentUp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E67CD69D-2288-431C-AD63-29C624CCC2CD}"/>
              </a:ext>
            </a:extLst>
          </p:cNvPr>
          <p:cNvSpPr/>
          <p:nvPr/>
        </p:nvSpPr>
        <p:spPr>
          <a:xfrm>
            <a:off x="8689814" y="3243320"/>
            <a:ext cx="2684206" cy="855406"/>
          </a:xfrm>
          <a:prstGeom prst="round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FFFFFF"/>
                </a:solidFill>
              </a:rPr>
              <a:t>Local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10769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4815B-3ABE-499C-818D-676C050C5A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Variable Scope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16DE74-C3EC-491E-8B5F-8944C4C065BD}"/>
              </a:ext>
            </a:extLst>
          </p:cNvPr>
          <p:cNvSpPr txBox="1"/>
          <p:nvPr/>
        </p:nvSpPr>
        <p:spPr>
          <a:xfrm>
            <a:off x="5722359" y="4169659"/>
            <a:ext cx="285804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n-US" sz="2800" dirty="0"/>
              <a:t> </a:t>
            </a:r>
            <a:r>
              <a:rPr lang="en-US" sz="2800" dirty="0">
                <a:solidFill>
                  <a:srgbClr val="FFFFFF"/>
                </a:solidFill>
              </a:rPr>
              <a:t>is in the global scope and is accessible inside the function</a:t>
            </a:r>
            <a:r>
              <a:rPr lang="en-US" sz="2800" dirty="0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A267A1-7B06-4A9C-A47B-82097D7676F8}"/>
              </a:ext>
            </a:extLst>
          </p:cNvPr>
          <p:cNvSpPr txBox="1"/>
          <p:nvPr/>
        </p:nvSpPr>
        <p:spPr>
          <a:xfrm>
            <a:off x="8772342" y="4884660"/>
            <a:ext cx="2784224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FFFF"/>
                </a:solidFill>
              </a:rPr>
              <a:t>Variable Lookup</a:t>
            </a:r>
          </a:p>
          <a:p>
            <a:pPr marL="342900" indent="-342900">
              <a:buFontTx/>
              <a:buChar char="-"/>
            </a:pPr>
            <a:r>
              <a:rPr lang="en-US" sz="2200" dirty="0">
                <a:solidFill>
                  <a:srgbClr val="FFFFFF"/>
                </a:solidFill>
              </a:rPr>
              <a:t>Is name in local?</a:t>
            </a:r>
          </a:p>
          <a:p>
            <a:pPr marL="342900" indent="-342900">
              <a:buFontTx/>
              <a:buChar char="-"/>
            </a:pPr>
            <a:r>
              <a:rPr lang="en-US" sz="2200" dirty="0">
                <a:solidFill>
                  <a:srgbClr val="FF0000"/>
                </a:solidFill>
              </a:rPr>
              <a:t>No</a:t>
            </a:r>
          </a:p>
          <a:p>
            <a:pPr marL="342900" indent="-342900">
              <a:buFontTx/>
              <a:buChar char="-"/>
            </a:pPr>
            <a:r>
              <a:rPr lang="en-US" sz="2200" dirty="0">
                <a:solidFill>
                  <a:srgbClr val="FFFFFF"/>
                </a:solidFill>
              </a:rPr>
              <a:t>Is name in global?</a:t>
            </a:r>
          </a:p>
          <a:p>
            <a:pPr marL="342900" indent="-342900">
              <a:buFontTx/>
              <a:buChar char="-"/>
            </a:pPr>
            <a:r>
              <a:rPr lang="en-US" sz="2200" dirty="0">
                <a:solidFill>
                  <a:srgbClr val="00B050"/>
                </a:solidFill>
              </a:rPr>
              <a:t>Yes (Done)</a:t>
            </a:r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070F492E-61E6-42D2-97A6-6FE575A0FF64}"/>
              </a:ext>
            </a:extLst>
          </p:cNvPr>
          <p:cNvSpPr/>
          <p:nvPr/>
        </p:nvSpPr>
        <p:spPr>
          <a:xfrm rot="10800000">
            <a:off x="9863785" y="4228512"/>
            <a:ext cx="336264" cy="656148"/>
          </a:xfrm>
          <a:prstGeom prst="down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5FC6502-38D8-43D0-A54D-D7A8B69576FD}"/>
              </a:ext>
            </a:extLst>
          </p:cNvPr>
          <p:cNvSpPr/>
          <p:nvPr/>
        </p:nvSpPr>
        <p:spPr>
          <a:xfrm>
            <a:off x="7651528" y="1927608"/>
            <a:ext cx="2684206" cy="855406"/>
          </a:xfrm>
          <a:prstGeom prst="round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FFFFFF"/>
                </a:solidFill>
              </a:rPr>
              <a:t>Global</a:t>
            </a:r>
          </a:p>
        </p:txBody>
      </p:sp>
      <p:sp>
        <p:nvSpPr>
          <p:cNvPr id="12" name="Arrow: Bent-Up 11">
            <a:extLst>
              <a:ext uri="{FF2B5EF4-FFF2-40B4-BE49-F238E27FC236}">
                <a16:creationId xmlns:a16="http://schemas.microsoft.com/office/drawing/2014/main" id="{1CD3A83A-1FE3-4D37-943E-6966B898C267}"/>
              </a:ext>
            </a:extLst>
          </p:cNvPr>
          <p:cNvSpPr/>
          <p:nvPr/>
        </p:nvSpPr>
        <p:spPr>
          <a:xfrm flipH="1">
            <a:off x="8017287" y="2785460"/>
            <a:ext cx="672527" cy="985192"/>
          </a:xfrm>
          <a:prstGeom prst="bentUp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822C718C-4487-4CC7-83F8-72A7A61FBB65}"/>
              </a:ext>
            </a:extLst>
          </p:cNvPr>
          <p:cNvSpPr/>
          <p:nvPr/>
        </p:nvSpPr>
        <p:spPr>
          <a:xfrm>
            <a:off x="8689814" y="3243320"/>
            <a:ext cx="2684206" cy="855406"/>
          </a:xfrm>
          <a:prstGeom prst="round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FFFFFF"/>
                </a:solidFill>
              </a:rPr>
              <a:t>Local</a:t>
            </a:r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41A55381-03D0-4DB3-A1E2-922A8A6254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811682" cy="3257125"/>
          </a:xfrm>
        </p:spPr>
        <p:txBody>
          <a:bodyPr>
            <a:normAutofit/>
          </a:bodyPr>
          <a:lstStyle/>
          <a:p>
            <a:r>
              <a:rPr lang="en-US" b="1" dirty="0"/>
              <a:t>Global Scope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6A9E603-DFE1-4988-B2F7-63C19EC85B79}"/>
              </a:ext>
            </a:extLst>
          </p:cNvPr>
          <p:cNvSpPr txBox="1"/>
          <p:nvPr/>
        </p:nvSpPr>
        <p:spPr>
          <a:xfrm>
            <a:off x="4918580" y="622850"/>
            <a:ext cx="34349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FFFF"/>
                </a:solidFill>
              </a:rPr>
              <a:t>Notice that </a:t>
            </a:r>
            <a:r>
              <a:rPr lang="en-US" sz="2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n-US" sz="2400" dirty="0">
                <a:solidFill>
                  <a:srgbClr val="FFFFFF"/>
                </a:solidFill>
              </a:rPr>
              <a:t> is not defined anywhere when we define the function</a:t>
            </a:r>
            <a:r>
              <a:rPr lang="en-US" sz="2400" dirty="0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AC4D25D-3029-41DE-91D3-9E5F33A19B65}"/>
              </a:ext>
            </a:extLst>
          </p:cNvPr>
          <p:cNvSpPr txBox="1"/>
          <p:nvPr/>
        </p:nvSpPr>
        <p:spPr>
          <a:xfrm>
            <a:off x="834908" y="2591056"/>
            <a:ext cx="4695516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 my_function():   </a:t>
            </a:r>
          </a:p>
          <a:p>
            <a:r>
              <a:rPr lang="en-US" sz="28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print(name)</a:t>
            </a:r>
          </a:p>
          <a:p>
            <a:endParaRPr lang="en-US" sz="2800" b="1" dirty="0">
              <a:solidFill>
                <a:srgbClr val="00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2800" b="1" dirty="0">
              <a:solidFill>
                <a:srgbClr val="00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8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 = ‘Sebastian’</a:t>
            </a:r>
          </a:p>
          <a:p>
            <a:endParaRPr lang="en-US" sz="2800" b="1" dirty="0">
              <a:solidFill>
                <a:srgbClr val="00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8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my_function()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BE384E-F4F6-1F47-B623-CA4ADCEA79E5}"/>
              </a:ext>
            </a:extLst>
          </p:cNvPr>
          <p:cNvSpPr txBox="1"/>
          <p:nvPr/>
        </p:nvSpPr>
        <p:spPr>
          <a:xfrm>
            <a:off x="796286" y="5954763"/>
            <a:ext cx="41222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6"/>
                </a:solidFill>
              </a:rPr>
              <a:t>OUTPUT: Sebastian</a:t>
            </a:r>
          </a:p>
        </p:txBody>
      </p:sp>
    </p:spTree>
    <p:extLst>
      <p:ext uri="{BB962C8B-B14F-4D97-AF65-F5344CB8AC3E}">
        <p14:creationId xmlns:p14="http://schemas.microsoft.com/office/powerpoint/2010/main" val="423353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5" grpId="0"/>
      <p:bldP spid="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4815B-3ABE-499C-818D-676C050C5A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Variable Scope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A267A1-7B06-4A9C-A47B-82097D7676F8}"/>
              </a:ext>
            </a:extLst>
          </p:cNvPr>
          <p:cNvSpPr txBox="1"/>
          <p:nvPr/>
        </p:nvSpPr>
        <p:spPr>
          <a:xfrm>
            <a:off x="8772342" y="4884660"/>
            <a:ext cx="2585964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FFFF"/>
                </a:solidFill>
              </a:rPr>
              <a:t>Variable Lookup</a:t>
            </a:r>
          </a:p>
          <a:p>
            <a:pPr marL="342900" indent="-342900">
              <a:buFontTx/>
              <a:buChar char="-"/>
            </a:pPr>
            <a:r>
              <a:rPr lang="en-US" sz="2200" dirty="0">
                <a:solidFill>
                  <a:srgbClr val="FFFFFF"/>
                </a:solidFill>
              </a:rPr>
              <a:t>Is name in local?</a:t>
            </a:r>
          </a:p>
          <a:p>
            <a:pPr marL="342900" indent="-342900">
              <a:buFontTx/>
              <a:buChar char="-"/>
            </a:pPr>
            <a:r>
              <a:rPr lang="en-US" sz="2200" dirty="0">
                <a:solidFill>
                  <a:srgbClr val="00B050"/>
                </a:solidFill>
              </a:rPr>
              <a:t>Yes (Done)</a:t>
            </a:r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070F492E-61E6-42D2-97A6-6FE575A0FF64}"/>
              </a:ext>
            </a:extLst>
          </p:cNvPr>
          <p:cNvSpPr/>
          <p:nvPr/>
        </p:nvSpPr>
        <p:spPr>
          <a:xfrm rot="10800000">
            <a:off x="9863785" y="4228512"/>
            <a:ext cx="336264" cy="656148"/>
          </a:xfrm>
          <a:prstGeom prst="down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5FC6502-38D8-43D0-A54D-D7A8B69576FD}"/>
              </a:ext>
            </a:extLst>
          </p:cNvPr>
          <p:cNvSpPr/>
          <p:nvPr/>
        </p:nvSpPr>
        <p:spPr>
          <a:xfrm>
            <a:off x="7651528" y="1927608"/>
            <a:ext cx="2684206" cy="855406"/>
          </a:xfrm>
          <a:prstGeom prst="round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FFFFFF"/>
                </a:solidFill>
              </a:rPr>
              <a:t>Global</a:t>
            </a:r>
          </a:p>
        </p:txBody>
      </p:sp>
      <p:sp>
        <p:nvSpPr>
          <p:cNvPr id="12" name="Arrow: Bent-Up 11">
            <a:extLst>
              <a:ext uri="{FF2B5EF4-FFF2-40B4-BE49-F238E27FC236}">
                <a16:creationId xmlns:a16="http://schemas.microsoft.com/office/drawing/2014/main" id="{1CD3A83A-1FE3-4D37-943E-6966B898C267}"/>
              </a:ext>
            </a:extLst>
          </p:cNvPr>
          <p:cNvSpPr/>
          <p:nvPr/>
        </p:nvSpPr>
        <p:spPr>
          <a:xfrm flipH="1">
            <a:off x="8017287" y="2785460"/>
            <a:ext cx="672527" cy="985192"/>
          </a:xfrm>
          <a:prstGeom prst="bentUp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822C718C-4487-4CC7-83F8-72A7A61FBB65}"/>
              </a:ext>
            </a:extLst>
          </p:cNvPr>
          <p:cNvSpPr/>
          <p:nvPr/>
        </p:nvSpPr>
        <p:spPr>
          <a:xfrm>
            <a:off x="8689814" y="3243320"/>
            <a:ext cx="2684206" cy="855406"/>
          </a:xfrm>
          <a:prstGeom prst="round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FFFFFF"/>
                </a:solidFill>
              </a:rPr>
              <a:t>Local</a:t>
            </a:r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41A55381-03D0-4DB3-A1E2-922A8A6254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811682" cy="3257125"/>
          </a:xfrm>
        </p:spPr>
        <p:txBody>
          <a:bodyPr>
            <a:normAutofit/>
          </a:bodyPr>
          <a:lstStyle/>
          <a:p>
            <a:r>
              <a:rPr lang="en-US" b="1" dirty="0"/>
              <a:t>Global Scope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168F56D-5976-4F8E-A8DB-F83D8614CAA6}"/>
              </a:ext>
            </a:extLst>
          </p:cNvPr>
          <p:cNvSpPr txBox="1"/>
          <p:nvPr/>
        </p:nvSpPr>
        <p:spPr>
          <a:xfrm>
            <a:off x="833262" y="2592774"/>
            <a:ext cx="4265911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 my_function():</a:t>
            </a:r>
          </a:p>
          <a:p>
            <a:r>
              <a:rPr lang="en-US" sz="28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name = ‘Ben’   </a:t>
            </a:r>
          </a:p>
          <a:p>
            <a:r>
              <a:rPr lang="en-US" sz="28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print(name)</a:t>
            </a:r>
          </a:p>
          <a:p>
            <a:endParaRPr lang="en-US" sz="2800" b="1" dirty="0">
              <a:solidFill>
                <a:srgbClr val="00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2800" b="1" dirty="0">
              <a:solidFill>
                <a:srgbClr val="00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8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 = ‘Sebastian’</a:t>
            </a:r>
          </a:p>
          <a:p>
            <a:endParaRPr lang="en-US" sz="2800" b="1" dirty="0">
              <a:solidFill>
                <a:srgbClr val="00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8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my_function()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B7BBE2D-60FD-4AE0-BF2C-545E6FDA2265}"/>
              </a:ext>
            </a:extLst>
          </p:cNvPr>
          <p:cNvSpPr txBox="1"/>
          <p:nvPr/>
        </p:nvSpPr>
        <p:spPr>
          <a:xfrm>
            <a:off x="5369016" y="4142651"/>
            <a:ext cx="296656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n-US" sz="2800" dirty="0"/>
              <a:t> </a:t>
            </a:r>
            <a:r>
              <a:rPr lang="en-US" sz="2800" dirty="0">
                <a:solidFill>
                  <a:srgbClr val="FFFFFF"/>
                </a:solidFill>
              </a:rPr>
              <a:t>is in the global scope and is accessible inside the function</a:t>
            </a:r>
            <a:r>
              <a:rPr lang="en-US" sz="2800" dirty="0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BFECE47-077D-984A-A878-9647B78D6A84}"/>
              </a:ext>
            </a:extLst>
          </p:cNvPr>
          <p:cNvSpPr txBox="1"/>
          <p:nvPr/>
        </p:nvSpPr>
        <p:spPr>
          <a:xfrm>
            <a:off x="809965" y="6074136"/>
            <a:ext cx="41222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6"/>
                </a:solidFill>
              </a:rPr>
              <a:t>OUTPUT: Ben</a:t>
            </a:r>
          </a:p>
        </p:txBody>
      </p:sp>
    </p:spTree>
    <p:extLst>
      <p:ext uri="{BB962C8B-B14F-4D97-AF65-F5344CB8AC3E}">
        <p14:creationId xmlns:p14="http://schemas.microsoft.com/office/powerpoint/2010/main" val="1631447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8" grpId="0"/>
      <p:bldP spid="1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BFE9CA-3CBC-5841-8561-1BC587C9E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Example: Immutable Type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D14B4A-8438-D54A-B041-EC96B896D4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9436" y="1853333"/>
            <a:ext cx="7086600" cy="4835479"/>
          </a:xfrm>
        </p:spPr>
        <p:txBody>
          <a:bodyPr/>
          <a:lstStyle/>
          <a:p>
            <a:r>
              <a:rPr lang="en-US" dirty="0"/>
              <a:t>When you pass an </a:t>
            </a:r>
            <a:r>
              <a:rPr lang="en-US" dirty="0">
                <a:solidFill>
                  <a:schemeClr val="accent6"/>
                </a:solidFill>
              </a:rPr>
              <a:t>int</a:t>
            </a:r>
            <a:r>
              <a:rPr lang="en-US" dirty="0"/>
              <a:t> to a function, the function gets a reference to the </a:t>
            </a:r>
            <a:r>
              <a:rPr lang="en-US" dirty="0">
                <a:solidFill>
                  <a:schemeClr val="accent6"/>
                </a:solidFill>
              </a:rPr>
              <a:t>int</a:t>
            </a:r>
            <a:r>
              <a:rPr lang="en-US" dirty="0"/>
              <a:t> object</a:t>
            </a:r>
          </a:p>
          <a:p>
            <a:pPr lvl="1"/>
            <a:r>
              <a:rPr lang="en-US" dirty="0"/>
              <a:t>References where it’s stored in memory</a:t>
            </a:r>
          </a:p>
          <a:p>
            <a:r>
              <a:rPr lang="en-US" dirty="0"/>
              <a:t>If the function modifies the </a:t>
            </a:r>
            <a:r>
              <a:rPr lang="en-US" dirty="0">
                <a:solidFill>
                  <a:schemeClr val="accent6"/>
                </a:solidFill>
              </a:rPr>
              <a:t>int</a:t>
            </a:r>
            <a:r>
              <a:rPr lang="en-US" dirty="0"/>
              <a:t> object, then the change is not reflected at the global scope level</a:t>
            </a:r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48ADE88-5D8B-2040-A947-129C3554BED0}"/>
              </a:ext>
            </a:extLst>
          </p:cNvPr>
          <p:cNvSpPr/>
          <p:nvPr/>
        </p:nvSpPr>
        <p:spPr>
          <a:xfrm>
            <a:off x="8008147" y="2104130"/>
            <a:ext cx="3844417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srgbClr val="00FF0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def zero(x):</a:t>
            </a: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srgbClr val="00FF0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    x = 0</a:t>
            </a: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srgbClr val="00FF0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    return x</a:t>
            </a: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endParaRPr lang="en-US" sz="2000" dirty="0">
              <a:solidFill>
                <a:srgbClr val="00FF00"/>
              </a:solidFill>
              <a:latin typeface="Courier New" panose="02070309020205020404" pitchFamily="49" charset="0"/>
              <a:ea typeface="MS Mincho" panose="02020609040205080304" pitchFamily="49" charset="-128"/>
            </a:endParaRP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sz="2000" b="1" dirty="0">
                <a:solidFill>
                  <a:srgbClr val="00FF0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&gt;&gt;&gt; x = 1</a:t>
            </a: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sz="2000" b="1" dirty="0">
                <a:solidFill>
                  <a:srgbClr val="00FF0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&gt;&gt;&gt; </a:t>
            </a:r>
            <a:r>
              <a:rPr lang="en-US" sz="2000" b="1" dirty="0" err="1">
                <a:solidFill>
                  <a:srgbClr val="00FF0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x_new</a:t>
            </a:r>
            <a:r>
              <a:rPr lang="en-US" sz="2000" b="1" dirty="0">
                <a:solidFill>
                  <a:srgbClr val="00FF0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 = zero(x)</a:t>
            </a: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sz="2000" b="1" dirty="0">
                <a:solidFill>
                  <a:srgbClr val="00FF0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&gt;&gt;&gt; print(</a:t>
            </a:r>
            <a:r>
              <a:rPr lang="en-US" sz="2000" b="1" dirty="0" err="1">
                <a:solidFill>
                  <a:srgbClr val="00FF0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x_new</a:t>
            </a:r>
            <a:r>
              <a:rPr lang="en-US" sz="2000" b="1" dirty="0">
                <a:solidFill>
                  <a:srgbClr val="00FF0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)</a:t>
            </a: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sz="2000" b="1" dirty="0">
                <a:solidFill>
                  <a:srgbClr val="00FF0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0</a:t>
            </a: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sz="2000" b="1" dirty="0">
                <a:solidFill>
                  <a:srgbClr val="00FF0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&gt;&gt;&gt; print(x)</a:t>
            </a: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sz="2000" b="1" dirty="0">
                <a:solidFill>
                  <a:srgbClr val="00FF0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4915708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BFE9CA-3CBC-5841-8561-1BC587C9E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Example: Mutable Type (Aliasing)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D14B4A-8438-D54A-B041-EC96B896D4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9436" y="1714788"/>
            <a:ext cx="10674928" cy="4835479"/>
          </a:xfrm>
        </p:spPr>
        <p:txBody>
          <a:bodyPr>
            <a:normAutofit/>
          </a:bodyPr>
          <a:lstStyle/>
          <a:p>
            <a:r>
              <a:rPr lang="en-US" sz="2400" dirty="0"/>
              <a:t>When you pass a list (or other mutable types) to a function, the function gets a reference to the list</a:t>
            </a:r>
          </a:p>
          <a:p>
            <a:r>
              <a:rPr lang="en-US" sz="2400" dirty="0"/>
              <a:t>If the function modifies the list parameter, then that change is reflected at the global scope level</a:t>
            </a:r>
          </a:p>
          <a:p>
            <a:endParaRPr lang="en-US" sz="24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250DD44-1C2A-9E4C-96BC-E10CD1FCF97B}"/>
              </a:ext>
            </a:extLst>
          </p:cNvPr>
          <p:cNvSpPr/>
          <p:nvPr/>
        </p:nvSpPr>
        <p:spPr>
          <a:xfrm>
            <a:off x="1177636" y="3133947"/>
            <a:ext cx="9836728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00FF0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def zero(</a:t>
            </a:r>
            <a:r>
              <a:rPr lang="en-US" dirty="0" err="1">
                <a:solidFill>
                  <a:srgbClr val="00FF0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some_list</a:t>
            </a:r>
            <a:r>
              <a:rPr lang="en-US" dirty="0">
                <a:solidFill>
                  <a:srgbClr val="00FF0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):</a:t>
            </a: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00FF0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    </a:t>
            </a:r>
            <a:r>
              <a:rPr lang="en-US" dirty="0">
                <a:solidFill>
                  <a:schemeClr val="accent6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’’’ </a:t>
            </a: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accent6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    (list)-&gt; None </a:t>
            </a: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accent6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    changes all elements of </a:t>
            </a:r>
            <a:r>
              <a:rPr lang="en-US" dirty="0" err="1">
                <a:solidFill>
                  <a:schemeClr val="accent6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some_list</a:t>
            </a:r>
            <a:r>
              <a:rPr lang="en-US" dirty="0">
                <a:solidFill>
                  <a:schemeClr val="accent6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 to zero</a:t>
            </a: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accent6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    ’’’</a:t>
            </a: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00FF0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    for i in range(</a:t>
            </a:r>
            <a:r>
              <a:rPr lang="en-US" dirty="0" err="1">
                <a:solidFill>
                  <a:srgbClr val="00FF0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len</a:t>
            </a:r>
            <a:r>
              <a:rPr lang="en-US" dirty="0">
                <a:solidFill>
                  <a:srgbClr val="00FF0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(</a:t>
            </a:r>
            <a:r>
              <a:rPr lang="en-US" dirty="0" err="1">
                <a:solidFill>
                  <a:srgbClr val="00FF0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some_list</a:t>
            </a:r>
            <a:r>
              <a:rPr lang="en-US" dirty="0">
                <a:solidFill>
                  <a:srgbClr val="00FF0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)): </a:t>
            </a:r>
            <a:r>
              <a:rPr lang="en-US" dirty="0">
                <a:solidFill>
                  <a:schemeClr val="accent6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#</a:t>
            </a:r>
            <a:r>
              <a:rPr lang="en-US" dirty="0" err="1">
                <a:solidFill>
                  <a:schemeClr val="accent6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i</a:t>
            </a:r>
            <a:r>
              <a:rPr lang="en-US" dirty="0">
                <a:solidFill>
                  <a:schemeClr val="accent6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 becomes indices of </a:t>
            </a:r>
            <a:r>
              <a:rPr lang="en-US" dirty="0" err="1">
                <a:solidFill>
                  <a:schemeClr val="accent6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some_list</a:t>
            </a:r>
            <a:endParaRPr lang="en-US" dirty="0">
              <a:solidFill>
                <a:schemeClr val="accent6"/>
              </a:solidFill>
              <a:latin typeface="Courier New" panose="02070309020205020404" pitchFamily="49" charset="0"/>
              <a:ea typeface="MS Mincho" panose="02020609040205080304" pitchFamily="49" charset="-128"/>
            </a:endParaRP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00FF0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        </a:t>
            </a:r>
            <a:r>
              <a:rPr lang="en-US" dirty="0" err="1">
                <a:solidFill>
                  <a:srgbClr val="00FF0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some_list</a:t>
            </a:r>
            <a:r>
              <a:rPr lang="en-US" dirty="0">
                <a:solidFill>
                  <a:srgbClr val="00FF0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[</a:t>
            </a:r>
            <a:r>
              <a:rPr lang="en-US" dirty="0" err="1">
                <a:solidFill>
                  <a:srgbClr val="00FF0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i</a:t>
            </a:r>
            <a:r>
              <a:rPr lang="en-US" dirty="0">
                <a:solidFill>
                  <a:srgbClr val="00FF0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] = 0 </a:t>
            </a:r>
            <a:r>
              <a:rPr lang="en-US" dirty="0">
                <a:solidFill>
                  <a:schemeClr val="accent6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#set each index of </a:t>
            </a:r>
            <a:r>
              <a:rPr lang="en-US" dirty="0" err="1">
                <a:solidFill>
                  <a:schemeClr val="accent6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some_list</a:t>
            </a:r>
            <a:r>
              <a:rPr lang="en-US" dirty="0">
                <a:solidFill>
                  <a:schemeClr val="accent6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 to 0</a:t>
            </a: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srgbClr val="00FF00"/>
              </a:solidFill>
              <a:latin typeface="Courier New" panose="02070309020205020404" pitchFamily="49" charset="0"/>
              <a:ea typeface="MS Mincho" panose="02020609040205080304" pitchFamily="49" charset="-128"/>
            </a:endParaRP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rgbClr val="00FF0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&gt;&gt;&gt; </a:t>
            </a:r>
            <a:r>
              <a:rPr lang="en-US" b="1" dirty="0" err="1">
                <a:solidFill>
                  <a:srgbClr val="00FF0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my_list</a:t>
            </a:r>
            <a:r>
              <a:rPr lang="en-US" b="1" dirty="0">
                <a:solidFill>
                  <a:srgbClr val="00FF0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 = [0, 1, 2, 3, 4]</a:t>
            </a: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rgbClr val="00FF0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&gt;&gt;&gt; zero(</a:t>
            </a:r>
            <a:r>
              <a:rPr lang="en-US" b="1" dirty="0" err="1">
                <a:solidFill>
                  <a:srgbClr val="00FF0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my_list</a:t>
            </a:r>
            <a:r>
              <a:rPr lang="en-US" b="1" dirty="0">
                <a:solidFill>
                  <a:srgbClr val="00FF0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)</a:t>
            </a: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rgbClr val="00FF0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&gt;&gt;&gt; print(</a:t>
            </a:r>
            <a:r>
              <a:rPr lang="en-US" b="1" dirty="0" err="1">
                <a:solidFill>
                  <a:srgbClr val="00FF0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my_list</a:t>
            </a:r>
            <a:r>
              <a:rPr lang="en-US" b="1" dirty="0">
                <a:solidFill>
                  <a:srgbClr val="00FF0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)</a:t>
            </a: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rgbClr val="00FF0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[0, 0, 0, 0, 0]</a:t>
            </a:r>
          </a:p>
        </p:txBody>
      </p:sp>
    </p:spTree>
    <p:extLst>
      <p:ext uri="{BB962C8B-B14F-4D97-AF65-F5344CB8AC3E}">
        <p14:creationId xmlns:p14="http://schemas.microsoft.com/office/powerpoint/2010/main" val="23006312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BFE9CA-3CBC-5841-8561-1BC587C9E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Example: Mutable Type (Aliasing)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D14B4A-8438-D54A-B041-EC96B896D4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9436" y="1714788"/>
            <a:ext cx="10674928" cy="4835479"/>
          </a:xfrm>
        </p:spPr>
        <p:txBody>
          <a:bodyPr>
            <a:normAutofit/>
          </a:bodyPr>
          <a:lstStyle/>
          <a:p>
            <a:r>
              <a:rPr lang="en-US" sz="2400" dirty="0"/>
              <a:t>When you pass a list to a function, the function gets a reference to the list</a:t>
            </a:r>
          </a:p>
          <a:p>
            <a:r>
              <a:rPr lang="en-US" sz="2400" dirty="0"/>
              <a:t>If the function modifies the list parameter, then that change is reflected at the global scope level</a:t>
            </a:r>
          </a:p>
          <a:p>
            <a:endParaRPr lang="en-US" sz="24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250DD44-1C2A-9E4C-96BC-E10CD1FCF97B}"/>
              </a:ext>
            </a:extLst>
          </p:cNvPr>
          <p:cNvSpPr/>
          <p:nvPr/>
        </p:nvSpPr>
        <p:spPr>
          <a:xfrm>
            <a:off x="1177636" y="2856948"/>
            <a:ext cx="8620100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00FF0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def zero(</a:t>
            </a:r>
            <a:r>
              <a:rPr lang="en-US" dirty="0" err="1">
                <a:solidFill>
                  <a:srgbClr val="00FF0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some_list</a:t>
            </a:r>
            <a:r>
              <a:rPr lang="en-US" dirty="0">
                <a:solidFill>
                  <a:srgbClr val="00FF0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):</a:t>
            </a: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00FF0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   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’’’ </a:t>
            </a: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    (list)-&gt; None </a:t>
            </a: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    changes all elements of </a:t>
            </a:r>
            <a:r>
              <a:rPr lang="en-US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some_list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 to zero</a:t>
            </a: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    ’’’</a:t>
            </a: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accent6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    #</a:t>
            </a:r>
            <a:r>
              <a:rPr lang="en-US" dirty="0" err="1">
                <a:solidFill>
                  <a:schemeClr val="accent6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new_list</a:t>
            </a:r>
            <a:r>
              <a:rPr lang="en-US" dirty="0">
                <a:solidFill>
                  <a:schemeClr val="accent6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 = </a:t>
            </a:r>
            <a:r>
              <a:rPr lang="en-US" dirty="0" err="1">
                <a:solidFill>
                  <a:schemeClr val="accent6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some_list</a:t>
            </a:r>
            <a:endParaRPr lang="en-US" dirty="0">
              <a:solidFill>
                <a:schemeClr val="accent6"/>
              </a:solidFill>
              <a:latin typeface="Courier New" panose="02070309020205020404" pitchFamily="49" charset="0"/>
              <a:ea typeface="MS Mincho" panose="02020609040205080304" pitchFamily="49" charset="-128"/>
            </a:endParaRP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00FF0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    for i in range(</a:t>
            </a:r>
            <a:r>
              <a:rPr lang="en-US" dirty="0" err="1">
                <a:solidFill>
                  <a:srgbClr val="00FF0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len</a:t>
            </a:r>
            <a:r>
              <a:rPr lang="en-US" dirty="0">
                <a:solidFill>
                  <a:srgbClr val="00FF0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(</a:t>
            </a:r>
            <a:r>
              <a:rPr lang="en-US" dirty="0" err="1">
                <a:solidFill>
                  <a:srgbClr val="00FF0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some_list</a:t>
            </a:r>
            <a:r>
              <a:rPr lang="en-US" dirty="0">
                <a:solidFill>
                  <a:srgbClr val="00FF0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)):</a:t>
            </a: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00FF0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        </a:t>
            </a:r>
            <a:r>
              <a:rPr lang="en-US" dirty="0" err="1">
                <a:solidFill>
                  <a:srgbClr val="00FF0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some_list</a:t>
            </a:r>
            <a:r>
              <a:rPr lang="en-US" dirty="0">
                <a:solidFill>
                  <a:srgbClr val="00FF0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[</a:t>
            </a:r>
            <a:r>
              <a:rPr lang="en-US" dirty="0" err="1">
                <a:solidFill>
                  <a:srgbClr val="00FF0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i</a:t>
            </a:r>
            <a:r>
              <a:rPr lang="en-US" dirty="0">
                <a:solidFill>
                  <a:srgbClr val="00FF0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] = 0</a:t>
            </a: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srgbClr val="00FF00"/>
              </a:solidFill>
              <a:latin typeface="Courier New" panose="02070309020205020404" pitchFamily="49" charset="0"/>
              <a:ea typeface="MS Mincho" panose="02020609040205080304" pitchFamily="49" charset="-128"/>
            </a:endParaRP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rgbClr val="00FF0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&gt;&gt;&gt; </a:t>
            </a:r>
            <a:r>
              <a:rPr lang="en-US" b="1" dirty="0" err="1">
                <a:solidFill>
                  <a:srgbClr val="00FF0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my_list</a:t>
            </a:r>
            <a:r>
              <a:rPr lang="en-US" b="1" dirty="0">
                <a:solidFill>
                  <a:srgbClr val="00FF0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 = [0, 1, 2, 3, 4]</a:t>
            </a: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rgbClr val="00FF0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&gt;&gt;&gt; zero(</a:t>
            </a:r>
            <a:r>
              <a:rPr lang="en-US" b="1" dirty="0" err="1">
                <a:solidFill>
                  <a:srgbClr val="00FF0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my_list</a:t>
            </a:r>
            <a:r>
              <a:rPr lang="en-US" b="1" dirty="0">
                <a:solidFill>
                  <a:srgbClr val="00FF0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)</a:t>
            </a: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rgbClr val="00FF0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&gt;&gt;&gt; print(</a:t>
            </a:r>
            <a:r>
              <a:rPr lang="en-US" b="1" dirty="0" err="1">
                <a:solidFill>
                  <a:srgbClr val="00FF0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my_list</a:t>
            </a:r>
            <a:r>
              <a:rPr lang="en-US" b="1" dirty="0">
                <a:solidFill>
                  <a:srgbClr val="00FF0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)</a:t>
            </a: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rgbClr val="00FF0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[0, 0, 0, 0, 0]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C03938A-9C5F-CD4E-9461-A0FBECA77BC7}"/>
              </a:ext>
            </a:extLst>
          </p:cNvPr>
          <p:cNvSpPr/>
          <p:nvPr/>
        </p:nvSpPr>
        <p:spPr>
          <a:xfrm>
            <a:off x="8555318" y="3768533"/>
            <a:ext cx="3087499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FFFFFF"/>
                </a:solidFill>
                <a:ea typeface="宋体" panose="02010600030101010101" pitchFamily="2" charset="-122"/>
              </a:rPr>
              <a:t>This can be corrected by ensuring the </a:t>
            </a:r>
            <a:r>
              <a:rPr lang="en-US" altLang="zh-CN" dirty="0" err="1">
                <a:solidFill>
                  <a:srgbClr val="FFFFFF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new_list</a:t>
            </a:r>
            <a:r>
              <a:rPr lang="en-US" altLang="zh-CN" dirty="0">
                <a:solidFill>
                  <a:srgbClr val="FFFFFF"/>
                </a:solidFill>
                <a:ea typeface="宋体" panose="02010600030101010101" pitchFamily="2" charset="-122"/>
              </a:rPr>
              <a:t> does not reference to the original </a:t>
            </a:r>
            <a:r>
              <a:rPr lang="en-US" altLang="zh-CN" dirty="0" err="1">
                <a:solidFill>
                  <a:srgbClr val="FFFFFF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some_list</a:t>
            </a:r>
            <a:r>
              <a:rPr lang="en-US" altLang="zh-CN" dirty="0">
                <a:solidFill>
                  <a:srgbClr val="FFFFFF"/>
                </a:solidFill>
                <a:ea typeface="宋体" panose="02010600030101010101" pitchFamily="2" charset="-122"/>
              </a:rPr>
              <a:t> object</a:t>
            </a:r>
          </a:p>
          <a:p>
            <a:endParaRPr lang="en-US" dirty="0">
              <a:solidFill>
                <a:srgbClr val="FFFFFF"/>
              </a:solidFill>
              <a:ea typeface="宋体" panose="02010600030101010101" pitchFamily="2" charset="-122"/>
            </a:endParaRPr>
          </a:p>
          <a:p>
            <a:r>
              <a:rPr lang="en-US" dirty="0">
                <a:solidFill>
                  <a:srgbClr val="FFFF00"/>
                </a:solidFill>
                <a:ea typeface="宋体" panose="02010600030101010101" pitchFamily="2" charset="-122"/>
              </a:rPr>
              <a:t>How can we do this?</a:t>
            </a:r>
          </a:p>
          <a:p>
            <a:r>
              <a:rPr lang="en-US" dirty="0" err="1">
                <a:solidFill>
                  <a:srgbClr val="FFFF00"/>
                </a:solidFill>
                <a:ea typeface="宋体" panose="02010600030101010101" pitchFamily="2" charset="-122"/>
              </a:rPr>
              <a:t>new_list</a:t>
            </a:r>
            <a:r>
              <a:rPr lang="en-US" dirty="0">
                <a:solidFill>
                  <a:srgbClr val="FFFF00"/>
                </a:solidFill>
                <a:ea typeface="宋体" panose="02010600030101010101" pitchFamily="2" charset="-122"/>
              </a:rPr>
              <a:t> = </a:t>
            </a:r>
            <a:r>
              <a:rPr lang="en-US" dirty="0" err="1">
                <a:solidFill>
                  <a:srgbClr val="FFFF00"/>
                </a:solidFill>
                <a:ea typeface="宋体" panose="02010600030101010101" pitchFamily="2" charset="-122"/>
              </a:rPr>
              <a:t>some_list</a:t>
            </a:r>
            <a:r>
              <a:rPr lang="en-US" dirty="0">
                <a:solidFill>
                  <a:srgbClr val="FFFF00"/>
                </a:solidFill>
                <a:ea typeface="宋体" panose="02010600030101010101" pitchFamily="2" charset="-122"/>
              </a:rPr>
              <a:t>[:]</a:t>
            </a:r>
          </a:p>
          <a:p>
            <a:r>
              <a:rPr lang="en-US" dirty="0" err="1">
                <a:solidFill>
                  <a:srgbClr val="FFFF00"/>
                </a:solidFill>
                <a:ea typeface="宋体" panose="02010600030101010101" pitchFamily="2" charset="-122"/>
              </a:rPr>
              <a:t>new_list</a:t>
            </a:r>
            <a:r>
              <a:rPr lang="en-US" dirty="0">
                <a:solidFill>
                  <a:srgbClr val="FFFF00"/>
                </a:solidFill>
                <a:ea typeface="宋体" panose="02010600030101010101" pitchFamily="2" charset="-122"/>
              </a:rPr>
              <a:t> = list(</a:t>
            </a:r>
            <a:r>
              <a:rPr lang="en-US" dirty="0" err="1">
                <a:solidFill>
                  <a:srgbClr val="FFFF00"/>
                </a:solidFill>
                <a:ea typeface="宋体" panose="02010600030101010101" pitchFamily="2" charset="-122"/>
              </a:rPr>
              <a:t>some_list</a:t>
            </a:r>
            <a:r>
              <a:rPr lang="en-US" dirty="0">
                <a:solidFill>
                  <a:srgbClr val="FFFF00"/>
                </a:solidFill>
                <a:ea typeface="宋体" panose="02010600030101010101" pitchFamily="2" charset="-122"/>
              </a:rPr>
              <a:t>)</a:t>
            </a:r>
            <a:endParaRPr lang="en-US" dirty="0">
              <a:solidFill>
                <a:srgbClr val="FFFF00"/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68A7EC8-FAF3-CD46-8015-C41C24BB9FA2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5167423" y="4359349"/>
            <a:ext cx="3087499" cy="170121"/>
          </a:xfrm>
          <a:prstGeom prst="straightConnector1">
            <a:avLst/>
          </a:prstGeom>
          <a:noFill/>
          <a:ln w="19050" cap="flat" cmpd="sng" algn="ctr">
            <a:solidFill>
              <a:schemeClr val="accent6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1170550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FEF1F2-87C7-DA47-91C7-1F3842EBA8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Python Visualizer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25F3C4-C09D-BB4F-98E3-9D50BB19CD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Let’s see how it looks in a visualizer!</a:t>
            </a:r>
            <a:br>
              <a:rPr lang="en-US" dirty="0"/>
            </a:br>
            <a:endParaRPr lang="en-US" dirty="0"/>
          </a:p>
          <a:p>
            <a:r>
              <a:rPr lang="en-US" dirty="0">
                <a:solidFill>
                  <a:schemeClr val="accent6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https://tinyurl.com/aps106aliaslist</a:t>
            </a:r>
            <a:r>
              <a:rPr lang="en-US" dirty="0">
                <a:solidFill>
                  <a:schemeClr val="accent6"/>
                </a:solidFill>
              </a:rPr>
              <a:t> </a:t>
            </a:r>
          </a:p>
        </p:txBody>
      </p:sp>
      <p:pic>
        <p:nvPicPr>
          <p:cNvPr id="1026" name="Picture 2" descr="It's an Alias - Dr Evil Austin Powers | Make a Meme">
            <a:extLst>
              <a:ext uri="{FF2B5EF4-FFF2-40B4-BE49-F238E27FC236}">
                <a16:creationId xmlns:a16="http://schemas.microsoft.com/office/drawing/2014/main" id="{1A52C1B3-8795-33B0-D095-30FBB95219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2660" y="3174712"/>
            <a:ext cx="4700000" cy="3133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07071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3E942-D48A-CF4F-BAD4-22FE8605A5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Let’s Code!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A3DF1E-F240-BC41-B313-3625DDE1D9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0" y="1532292"/>
            <a:ext cx="7025986" cy="4835479"/>
          </a:xfrm>
        </p:spPr>
        <p:txBody>
          <a:bodyPr>
            <a:normAutofit/>
          </a:bodyPr>
          <a:lstStyle/>
          <a:p>
            <a:r>
              <a:rPr lang="en-CA" dirty="0"/>
              <a:t>Let’s take a look at how this works in Python!</a:t>
            </a:r>
          </a:p>
          <a:p>
            <a:pPr lvl="1"/>
            <a:r>
              <a:rPr lang="en-US" dirty="0"/>
              <a:t>Mutation</a:t>
            </a:r>
          </a:p>
          <a:p>
            <a:pPr lvl="2"/>
            <a:r>
              <a:rPr lang="en-US" dirty="0"/>
              <a:t>Modification of an object</a:t>
            </a:r>
          </a:p>
          <a:p>
            <a:pPr lvl="1"/>
            <a:r>
              <a:rPr lang="en-US" dirty="0"/>
              <a:t>Mutable vs Immutable</a:t>
            </a:r>
          </a:p>
          <a:p>
            <a:pPr lvl="2"/>
            <a:r>
              <a:rPr lang="en-US" dirty="0"/>
              <a:t>Can be mutated/modified</a:t>
            </a:r>
          </a:p>
          <a:p>
            <a:pPr lvl="1"/>
            <a:r>
              <a:rPr lang="en-US" dirty="0"/>
              <a:t>Aliasing</a:t>
            </a:r>
          </a:p>
          <a:p>
            <a:pPr lvl="2"/>
            <a:r>
              <a:rPr lang="en-US" dirty="0"/>
              <a:t>Two variables are referring to the same object in memory</a:t>
            </a:r>
          </a:p>
          <a:p>
            <a:pPr lvl="2"/>
            <a:r>
              <a:rPr lang="en-US" dirty="0"/>
              <a:t>Mutation through one variable affects the other variables</a:t>
            </a:r>
          </a:p>
          <a:p>
            <a:endParaRPr lang="en-CA" dirty="0"/>
          </a:p>
        </p:txBody>
      </p:sp>
      <p:sp>
        <p:nvSpPr>
          <p:cNvPr id="4" name="Rectangle: Rounded Corners 5">
            <a:extLst>
              <a:ext uri="{FF2B5EF4-FFF2-40B4-BE49-F238E27FC236}">
                <a16:creationId xmlns:a16="http://schemas.microsoft.com/office/drawing/2014/main" id="{9BD5FBCF-8C94-E44C-BBC9-C128207E6FA0}"/>
              </a:ext>
            </a:extLst>
          </p:cNvPr>
          <p:cNvSpPr/>
          <p:nvPr/>
        </p:nvSpPr>
        <p:spPr>
          <a:xfrm>
            <a:off x="7664115" y="1949006"/>
            <a:ext cx="3958389" cy="4418765"/>
          </a:xfrm>
          <a:prstGeom prst="round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 dirty="0">
                <a:solidFill>
                  <a:srgbClr val="FFFFFF"/>
                </a:solidFill>
              </a:rPr>
              <a:t>Open your notebook</a:t>
            </a:r>
          </a:p>
          <a:p>
            <a:endParaRPr lang="en-US" sz="4400" b="1" dirty="0">
              <a:solidFill>
                <a:srgbClr val="FFFFFF"/>
              </a:solidFill>
            </a:endParaRPr>
          </a:p>
          <a:p>
            <a:r>
              <a:rPr lang="en-US" sz="2800" b="1" dirty="0">
                <a:solidFill>
                  <a:srgbClr val="FFFFFF"/>
                </a:solidFill>
              </a:rPr>
              <a:t>Click Link</a:t>
            </a:r>
            <a:r>
              <a:rPr lang="en-US" sz="2800" b="1" dirty="0">
                <a:solidFill>
                  <a:schemeClr val="accent6"/>
                </a:solidFill>
              </a:rPr>
              <a:t>:</a:t>
            </a:r>
          </a:p>
          <a:p>
            <a:r>
              <a:rPr lang="en-US" sz="2800" b="1" dirty="0">
                <a:solidFill>
                  <a:schemeClr val="accent6"/>
                </a:solidFill>
              </a:rPr>
              <a:t>1. More on Mutability and Aliasing</a:t>
            </a:r>
          </a:p>
        </p:txBody>
      </p:sp>
    </p:spTree>
    <p:extLst>
      <p:ext uri="{BB962C8B-B14F-4D97-AF65-F5344CB8AC3E}">
        <p14:creationId xmlns:p14="http://schemas.microsoft.com/office/powerpoint/2010/main" val="36638258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9A57B-21DC-4557-9D2E-36BBF1E92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This Week</a:t>
            </a:r>
            <a:r>
              <a:rPr lang="en-US" b="1" dirty="0">
                <a:solidFill>
                  <a:schemeClr val="accent1"/>
                </a:solidFill>
              </a:rPr>
              <a:t>’</a:t>
            </a:r>
            <a:r>
              <a:rPr lang="en-US" b="1" dirty="0"/>
              <a:t>s 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B50049-8F6C-4DF3-BA59-31343B218C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5105" y="1903610"/>
            <a:ext cx="6993835" cy="3766793"/>
          </a:xfrm>
        </p:spPr>
        <p:txBody>
          <a:bodyPr>
            <a:normAutofit/>
          </a:bodyPr>
          <a:lstStyle/>
          <a:p>
            <a:r>
              <a:rPr lang="en-US" b="1" dirty="0"/>
              <a:t>Lecture </a:t>
            </a:r>
            <a:r>
              <a:rPr lang="en-US" b="1" dirty="0">
                <a:solidFill>
                  <a:schemeClr val="accent1"/>
                </a:solidFill>
              </a:rPr>
              <a:t>9.1</a:t>
            </a:r>
          </a:p>
          <a:p>
            <a:pPr lvl="1"/>
            <a:r>
              <a:rPr lang="en-US" b="1" dirty="0"/>
              <a:t>Advanced Functions and Aliasing</a:t>
            </a:r>
          </a:p>
          <a:p>
            <a:r>
              <a:rPr lang="en-US" b="1" dirty="0"/>
              <a:t>Lecture </a:t>
            </a:r>
            <a:r>
              <a:rPr lang="en-US" b="1" dirty="0">
                <a:solidFill>
                  <a:schemeClr val="accent1"/>
                </a:solidFill>
              </a:rPr>
              <a:t>9.2</a:t>
            </a:r>
          </a:p>
          <a:p>
            <a:pPr lvl="1"/>
            <a:r>
              <a:rPr lang="en-US" dirty="0"/>
              <a:t>Wordle Part 2</a:t>
            </a:r>
          </a:p>
          <a:p>
            <a:r>
              <a:rPr lang="en-US" b="1" dirty="0"/>
              <a:t>Lecture </a:t>
            </a:r>
            <a:r>
              <a:rPr lang="en-US" b="1" dirty="0">
                <a:solidFill>
                  <a:schemeClr val="accent1"/>
                </a:solidFill>
              </a:rPr>
              <a:t>9.3</a:t>
            </a:r>
          </a:p>
          <a:p>
            <a:pPr lvl="1"/>
            <a:r>
              <a:rPr lang="en-US" dirty="0"/>
              <a:t>Midterm Review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F5740A-7A6D-B70C-54A3-383DD3FE0F36}"/>
              </a:ext>
            </a:extLst>
          </p:cNvPr>
          <p:cNvSpPr txBox="1"/>
          <p:nvPr/>
        </p:nvSpPr>
        <p:spPr>
          <a:xfrm>
            <a:off x="1991297" y="4929701"/>
            <a:ext cx="793755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>
                <a:solidFill>
                  <a:srgbClr val="CC99FF"/>
                </a:solidFill>
              </a:rPr>
              <a:t>Midterm Review</a:t>
            </a:r>
            <a:br>
              <a:rPr lang="en-US" sz="3200" b="1" dirty="0">
                <a:solidFill>
                  <a:srgbClr val="CC99FF"/>
                </a:solidFill>
              </a:rPr>
            </a:br>
            <a:r>
              <a:rPr lang="en-US" sz="3200" b="1" dirty="0">
                <a:solidFill>
                  <a:srgbClr val="CC99FF"/>
                </a:solidFill>
              </a:rPr>
              <a:t>Do you prefer Friday PM or Sunday PM?</a:t>
            </a:r>
          </a:p>
        </p:txBody>
      </p:sp>
    </p:spTree>
    <p:extLst>
      <p:ext uri="{BB962C8B-B14F-4D97-AF65-F5344CB8AC3E}">
        <p14:creationId xmlns:p14="http://schemas.microsoft.com/office/powerpoint/2010/main" val="28324639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67310-910C-4BA5-A20E-AB3697376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Let’s Recap Functions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6E29CA-6C02-44B9-BA97-A472C5522E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35479"/>
          </a:xfrm>
        </p:spPr>
        <p:txBody>
          <a:bodyPr>
            <a:normAutofit/>
          </a:bodyPr>
          <a:lstStyle/>
          <a:p>
            <a:r>
              <a:rPr lang="en-US" sz="3200" dirty="0"/>
              <a:t>The general form of a function call</a:t>
            </a:r>
            <a:r>
              <a:rPr lang="en-US" sz="3200" dirty="0">
                <a:solidFill>
                  <a:schemeClr val="accent1"/>
                </a:solidFill>
              </a:rPr>
              <a:t>:</a:t>
            </a:r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r>
              <a:rPr lang="en-US" sz="3200" dirty="0"/>
              <a:t>Terminology</a:t>
            </a:r>
          </a:p>
          <a:p>
            <a:pPr lvl="1"/>
            <a:r>
              <a:rPr lang="en-US" i="1" dirty="0">
                <a:solidFill>
                  <a:schemeClr val="accent6"/>
                </a:solidFill>
              </a:rPr>
              <a:t>argument</a:t>
            </a:r>
            <a:r>
              <a:rPr lang="en-US" dirty="0">
                <a:solidFill>
                  <a:schemeClr val="accent2"/>
                </a:solidFill>
              </a:rPr>
              <a:t>:</a:t>
            </a:r>
            <a:r>
              <a:rPr lang="en-US" dirty="0"/>
              <a:t> a value given to a function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pPr lvl="1"/>
            <a:r>
              <a:rPr lang="en-US" i="1" dirty="0">
                <a:solidFill>
                  <a:schemeClr val="accent6"/>
                </a:solidFill>
              </a:rPr>
              <a:t>pass</a:t>
            </a:r>
            <a:r>
              <a:rPr lang="en-US" dirty="0">
                <a:solidFill>
                  <a:schemeClr val="accent2"/>
                </a:solidFill>
              </a:rPr>
              <a:t>:</a:t>
            </a:r>
            <a:r>
              <a:rPr lang="en-US" dirty="0"/>
              <a:t> to provide an argument to a function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pPr lvl="1"/>
            <a:r>
              <a:rPr lang="en-US" i="1" dirty="0">
                <a:solidFill>
                  <a:schemeClr val="accent6"/>
                </a:solidFill>
              </a:rPr>
              <a:t>call</a:t>
            </a:r>
            <a:r>
              <a:rPr lang="en-US" dirty="0">
                <a:solidFill>
                  <a:schemeClr val="accent2"/>
                </a:solidFill>
              </a:rPr>
              <a:t>:</a:t>
            </a:r>
            <a:r>
              <a:rPr lang="en-US" dirty="0"/>
              <a:t> ask Python to execute a function </a:t>
            </a:r>
            <a:r>
              <a:rPr lang="en-US" dirty="0">
                <a:solidFill>
                  <a:schemeClr val="accent6"/>
                </a:solidFill>
              </a:rPr>
              <a:t>(</a:t>
            </a:r>
            <a:r>
              <a:rPr lang="en-US" dirty="0"/>
              <a:t>by name</a:t>
            </a:r>
            <a:r>
              <a:rPr lang="en-US" dirty="0">
                <a:solidFill>
                  <a:schemeClr val="accent6"/>
                </a:solidFill>
              </a:rPr>
              <a:t>)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pPr lvl="1"/>
            <a:r>
              <a:rPr lang="en-US" i="1" dirty="0">
                <a:solidFill>
                  <a:schemeClr val="accent6"/>
                </a:solidFill>
              </a:rPr>
              <a:t>return</a:t>
            </a:r>
            <a:r>
              <a:rPr lang="en-US" dirty="0">
                <a:solidFill>
                  <a:schemeClr val="accent2"/>
                </a:solidFill>
              </a:rPr>
              <a:t>:</a:t>
            </a:r>
            <a:r>
              <a:rPr lang="en-US" dirty="0"/>
              <a:t> give a value back to where the function was called from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0D1CD2-F639-4E50-AF59-FB755AA99606}"/>
              </a:ext>
            </a:extLst>
          </p:cNvPr>
          <p:cNvSpPr txBox="1"/>
          <p:nvPr/>
        </p:nvSpPr>
        <p:spPr>
          <a:xfrm>
            <a:off x="1070811" y="2899611"/>
            <a:ext cx="68403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00FF00"/>
                </a:solidFill>
                <a:latin typeface="Courier New"/>
                <a:cs typeface="Courier New"/>
              </a:rPr>
              <a:t>function_name(arguments)</a:t>
            </a:r>
            <a:endParaRPr lang="en-US" sz="3600" dirty="0">
              <a:solidFill>
                <a:srgbClr val="00FF00"/>
              </a:solidFill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4285648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B27ED3-99BE-43B6-86FA-80909274D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Function Definitions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69E35A8-B358-4C38-9AEE-294D8EFA49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1024937" cy="4835479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The general form of a function definition is</a:t>
            </a:r>
            <a:r>
              <a:rPr lang="en-US" dirty="0">
                <a:solidFill>
                  <a:schemeClr val="accent2"/>
                </a:solidFill>
              </a:rPr>
              <a:t>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b="1" dirty="0">
                <a:solidFill>
                  <a:schemeClr val="accent6"/>
                </a:solidFill>
              </a:rPr>
              <a:t>def</a:t>
            </a:r>
            <a:r>
              <a:rPr lang="en-US" dirty="0"/>
              <a:t> is a keyword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standing for </a:t>
            </a:r>
            <a:r>
              <a:rPr lang="en-US" b="1" dirty="0">
                <a:solidFill>
                  <a:schemeClr val="accent6"/>
                </a:solidFill>
              </a:rPr>
              <a:t>definition</a:t>
            </a:r>
            <a:r>
              <a:rPr lang="en-US" dirty="0">
                <a:solidFill>
                  <a:schemeClr val="accent2"/>
                </a:solidFill>
              </a:rPr>
              <a:t>.</a:t>
            </a:r>
            <a:r>
              <a:rPr lang="en-US" dirty="0"/>
              <a:t> All function definitions must begin with def. The def statement must end with a colon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r>
              <a:rPr lang="en-US" b="1" dirty="0">
                <a:solidFill>
                  <a:schemeClr val="accent6"/>
                </a:solidFill>
              </a:rPr>
              <a:t>function_name </a:t>
            </a:r>
            <a:r>
              <a:rPr lang="en-US" dirty="0"/>
              <a:t>is the name you will use to call the function </a:t>
            </a:r>
            <a:r>
              <a:rPr lang="en-US" dirty="0">
                <a:solidFill>
                  <a:schemeClr val="accent6"/>
                </a:solidFill>
              </a:rPr>
              <a:t>(</a:t>
            </a:r>
            <a:r>
              <a:rPr lang="en-US" dirty="0"/>
              <a:t>like sin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abs but you need to create your own name</a:t>
            </a:r>
            <a:r>
              <a:rPr lang="en-US" dirty="0">
                <a:solidFill>
                  <a:schemeClr val="accent6"/>
                </a:solidFill>
              </a:rPr>
              <a:t>)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r>
              <a:rPr lang="en-US" b="1" dirty="0">
                <a:solidFill>
                  <a:schemeClr val="accent6"/>
                </a:solidFill>
              </a:rPr>
              <a:t>parameters</a:t>
            </a:r>
            <a:r>
              <a:rPr lang="en-US" dirty="0"/>
              <a:t> are the variables that get values when you call the function</a:t>
            </a:r>
            <a:r>
              <a:rPr lang="en-US" dirty="0">
                <a:solidFill>
                  <a:schemeClr val="accent2"/>
                </a:solidFill>
              </a:rPr>
              <a:t>.</a:t>
            </a:r>
            <a:r>
              <a:rPr lang="en-US" dirty="0"/>
              <a:t> You can have 0 or more parameters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separated by commas</a:t>
            </a:r>
            <a:r>
              <a:rPr lang="en-US" dirty="0">
                <a:solidFill>
                  <a:schemeClr val="accent2"/>
                </a:solidFill>
              </a:rPr>
              <a:t>.</a:t>
            </a:r>
            <a:r>
              <a:rPr lang="en-US" dirty="0"/>
              <a:t> Must be in parenthesis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r>
              <a:rPr lang="en-US" b="1" dirty="0">
                <a:solidFill>
                  <a:schemeClr val="accent6"/>
                </a:solidFill>
              </a:rPr>
              <a:t>body</a:t>
            </a:r>
            <a:r>
              <a:rPr lang="en-US" dirty="0"/>
              <a:t> is a sequence of commands like we've already seen </a:t>
            </a:r>
            <a:r>
              <a:rPr lang="en-US" dirty="0">
                <a:solidFill>
                  <a:schemeClr val="accent6"/>
                </a:solidFill>
              </a:rPr>
              <a:t>(</a:t>
            </a:r>
            <a:r>
              <a:rPr lang="en-US" dirty="0"/>
              <a:t>assignment, multiplication, function calls</a:t>
            </a:r>
            <a:r>
              <a:rPr lang="en-US" dirty="0">
                <a:solidFill>
                  <a:schemeClr val="accent6"/>
                </a:solidFill>
              </a:rPr>
              <a:t>)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r>
              <a:rPr lang="en-US" b="1" dirty="0">
                <a:solidFill>
                  <a:schemeClr val="accent2"/>
                </a:solidFill>
              </a:rPr>
              <a:t>Important</a:t>
            </a:r>
            <a:r>
              <a:rPr lang="en-US" b="1" dirty="0">
                <a:solidFill>
                  <a:schemeClr val="accent3"/>
                </a:solidFill>
              </a:rPr>
              <a:t>:</a:t>
            </a:r>
            <a:r>
              <a:rPr lang="en-US" b="1" dirty="0"/>
              <a:t> </a:t>
            </a:r>
            <a:r>
              <a:rPr lang="en-US" dirty="0"/>
              <a:t>all the lines of body must be </a:t>
            </a:r>
            <a:r>
              <a:rPr lang="en-US" dirty="0">
                <a:solidFill>
                  <a:schemeClr val="accent6"/>
                </a:solidFill>
              </a:rPr>
              <a:t>indented</a:t>
            </a:r>
            <a:r>
              <a:rPr lang="en-US" dirty="0">
                <a:solidFill>
                  <a:schemeClr val="accent2"/>
                </a:solidFill>
              </a:rPr>
              <a:t>.</a:t>
            </a:r>
            <a:r>
              <a:rPr lang="en-US" dirty="0"/>
              <a:t> That is how Python knows that they are part of the function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79B1C4-D919-469A-8797-07B7F6DC5475}"/>
              </a:ext>
            </a:extLst>
          </p:cNvPr>
          <p:cNvSpPr txBox="1"/>
          <p:nvPr/>
        </p:nvSpPr>
        <p:spPr>
          <a:xfrm>
            <a:off x="1060186" y="2332351"/>
            <a:ext cx="57150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 </a:t>
            </a:r>
            <a:r>
              <a:rPr lang="en-US" sz="2400" b="1" dirty="0" err="1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function_name</a:t>
            </a:r>
            <a:r>
              <a:rPr lang="en-US" sz="2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(parameters):</a:t>
            </a:r>
          </a:p>
          <a:p>
            <a:r>
              <a:rPr lang="en-US" sz="2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body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12323C-2FFA-4040-B623-0EE9D4B14E9C}"/>
              </a:ext>
            </a:extLst>
          </p:cNvPr>
          <p:cNvSpPr txBox="1"/>
          <p:nvPr/>
        </p:nvSpPr>
        <p:spPr>
          <a:xfrm>
            <a:off x="183797" y="2733856"/>
            <a:ext cx="894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Indent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CD0F715C-9486-40B7-9A63-6451D66A51DD}"/>
              </a:ext>
            </a:extLst>
          </p:cNvPr>
          <p:cNvSpPr/>
          <p:nvPr/>
        </p:nvSpPr>
        <p:spPr>
          <a:xfrm>
            <a:off x="1120345" y="2846335"/>
            <a:ext cx="618308" cy="1846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687857-F0AB-4311-A958-03F4FCAC74A9}"/>
              </a:ext>
            </a:extLst>
          </p:cNvPr>
          <p:cNvSpPr txBox="1"/>
          <p:nvPr/>
        </p:nvSpPr>
        <p:spPr>
          <a:xfrm>
            <a:off x="7820526" y="2388586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Colon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F0D5E9A7-4256-460A-8761-796AD25700C5}"/>
              </a:ext>
            </a:extLst>
          </p:cNvPr>
          <p:cNvSpPr/>
          <p:nvPr/>
        </p:nvSpPr>
        <p:spPr>
          <a:xfrm flipH="1">
            <a:off x="6641001" y="2436713"/>
            <a:ext cx="1155465" cy="2730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Arrow: Bent-Up 1">
            <a:extLst>
              <a:ext uri="{FF2B5EF4-FFF2-40B4-BE49-F238E27FC236}">
                <a16:creationId xmlns:a16="http://schemas.microsoft.com/office/drawing/2014/main" id="{43CCD9E7-9F15-4C50-B85A-529554B7326A}"/>
              </a:ext>
            </a:extLst>
          </p:cNvPr>
          <p:cNvSpPr/>
          <p:nvPr/>
        </p:nvSpPr>
        <p:spPr>
          <a:xfrm flipH="1">
            <a:off x="5197928" y="2729933"/>
            <a:ext cx="2886146" cy="469947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0DA5DD2-2ED2-42DC-A5F5-D6EB550ABE57}"/>
              </a:ext>
            </a:extLst>
          </p:cNvPr>
          <p:cNvSpPr txBox="1"/>
          <p:nvPr/>
        </p:nvSpPr>
        <p:spPr>
          <a:xfrm>
            <a:off x="8109708" y="2952874"/>
            <a:ext cx="3325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(parameter1, parameter2, …)</a:t>
            </a:r>
          </a:p>
        </p:txBody>
      </p:sp>
    </p:spTree>
    <p:extLst>
      <p:ext uri="{BB962C8B-B14F-4D97-AF65-F5344CB8AC3E}">
        <p14:creationId xmlns:p14="http://schemas.microsoft.com/office/powerpoint/2010/main" val="42556907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B27ED3-99BE-43B6-86FA-80909274D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Function Definitions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69E35A8-B358-4C38-9AEE-294D8EFA49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9130260" cy="4835479"/>
          </a:xfrm>
        </p:spPr>
        <p:txBody>
          <a:bodyPr>
            <a:normAutofit/>
          </a:bodyPr>
          <a:lstStyle/>
          <a:p>
            <a:r>
              <a:rPr lang="en-US" dirty="0"/>
              <a:t>The general form of a function definition is</a:t>
            </a:r>
            <a:r>
              <a:rPr lang="en-US" dirty="0">
                <a:solidFill>
                  <a:schemeClr val="accent2"/>
                </a:solidFill>
              </a:rPr>
              <a:t>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79B1C4-D919-469A-8797-07B7F6DC5475}"/>
              </a:ext>
            </a:extLst>
          </p:cNvPr>
          <p:cNvSpPr txBox="1"/>
          <p:nvPr/>
        </p:nvSpPr>
        <p:spPr>
          <a:xfrm>
            <a:off x="1168990" y="4065471"/>
            <a:ext cx="662873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 </a:t>
            </a:r>
            <a:r>
              <a:rPr lang="en-US" sz="2800" b="1" dirty="0" err="1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function_name</a:t>
            </a:r>
            <a:r>
              <a:rPr lang="en-US" sz="28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(parameters):</a:t>
            </a:r>
          </a:p>
          <a:p>
            <a:r>
              <a:rPr lang="en-US" sz="28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body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12323C-2FFA-4040-B623-0EE9D4B14E9C}"/>
              </a:ext>
            </a:extLst>
          </p:cNvPr>
          <p:cNvSpPr txBox="1"/>
          <p:nvPr/>
        </p:nvSpPr>
        <p:spPr>
          <a:xfrm>
            <a:off x="355088" y="4564628"/>
            <a:ext cx="894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Indent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CD0F715C-9486-40B7-9A63-6451D66A51DD}"/>
              </a:ext>
            </a:extLst>
          </p:cNvPr>
          <p:cNvSpPr/>
          <p:nvPr/>
        </p:nvSpPr>
        <p:spPr>
          <a:xfrm>
            <a:off x="1291636" y="4677107"/>
            <a:ext cx="618308" cy="1846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687857-F0AB-4311-A958-03F4FCAC74A9}"/>
              </a:ext>
            </a:extLst>
          </p:cNvPr>
          <p:cNvSpPr txBox="1"/>
          <p:nvPr/>
        </p:nvSpPr>
        <p:spPr>
          <a:xfrm>
            <a:off x="7124162" y="2639352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Colon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F0D5E9A7-4256-460A-8761-796AD25700C5}"/>
              </a:ext>
            </a:extLst>
          </p:cNvPr>
          <p:cNvSpPr/>
          <p:nvPr/>
        </p:nvSpPr>
        <p:spPr>
          <a:xfrm rot="16200000" flipH="1">
            <a:off x="6942358" y="3445213"/>
            <a:ext cx="1167063" cy="3185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C69617A-CEF8-4ADD-B763-0669DABE071A}"/>
              </a:ext>
            </a:extLst>
          </p:cNvPr>
          <p:cNvSpPr txBox="1"/>
          <p:nvPr/>
        </p:nvSpPr>
        <p:spPr>
          <a:xfrm>
            <a:off x="990853" y="2516824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Definition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33840CED-EE2F-440E-96FA-9E37C87732A2}"/>
              </a:ext>
            </a:extLst>
          </p:cNvPr>
          <p:cNvSpPr/>
          <p:nvPr/>
        </p:nvSpPr>
        <p:spPr>
          <a:xfrm rot="16200000" flipH="1">
            <a:off x="1049685" y="3322680"/>
            <a:ext cx="1167063" cy="3185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Bent-Up 13">
            <a:extLst>
              <a:ext uri="{FF2B5EF4-FFF2-40B4-BE49-F238E27FC236}">
                <a16:creationId xmlns:a16="http://schemas.microsoft.com/office/drawing/2014/main" id="{7D2B7045-1DA7-4134-8766-FEE26F01A905}"/>
              </a:ext>
            </a:extLst>
          </p:cNvPr>
          <p:cNvSpPr/>
          <p:nvPr/>
        </p:nvSpPr>
        <p:spPr>
          <a:xfrm>
            <a:off x="4296208" y="4571039"/>
            <a:ext cx="2589665" cy="1004617"/>
          </a:xfrm>
          <a:prstGeom prst="bentUpArrow">
            <a:avLst>
              <a:gd name="adj1" fmla="val 14745"/>
              <a:gd name="adj2" fmla="val 17675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10CD0EB-7997-4DF1-9EAA-A66C9B1A3AEA}"/>
              </a:ext>
            </a:extLst>
          </p:cNvPr>
          <p:cNvSpPr txBox="1"/>
          <p:nvPr/>
        </p:nvSpPr>
        <p:spPr>
          <a:xfrm>
            <a:off x="885079" y="5276874"/>
            <a:ext cx="3325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(parameter1, parameter2, …)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7D5C05D-8F60-4E0A-A782-BE83C295388E}"/>
              </a:ext>
            </a:extLst>
          </p:cNvPr>
          <p:cNvSpPr txBox="1"/>
          <p:nvPr/>
        </p:nvSpPr>
        <p:spPr>
          <a:xfrm>
            <a:off x="3563197" y="2522830"/>
            <a:ext cx="18998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Function Name</a:t>
            </a: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137CE59F-6893-4F72-85BB-211646130AAE}"/>
              </a:ext>
            </a:extLst>
          </p:cNvPr>
          <p:cNvSpPr/>
          <p:nvPr/>
        </p:nvSpPr>
        <p:spPr>
          <a:xfrm rot="16200000" flipH="1">
            <a:off x="3910791" y="3328686"/>
            <a:ext cx="1167063" cy="3185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B5873CB-5178-8648-B466-910301A255AE}"/>
              </a:ext>
            </a:extLst>
          </p:cNvPr>
          <p:cNvSpPr txBox="1"/>
          <p:nvPr/>
        </p:nvSpPr>
        <p:spPr>
          <a:xfrm>
            <a:off x="6833943" y="5960919"/>
            <a:ext cx="55687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FF00"/>
                </a:solidFill>
                <a:latin typeface="Courier New"/>
                <a:cs typeface="Courier New"/>
              </a:rPr>
              <a:t>function_name(arguments)</a:t>
            </a:r>
            <a:endParaRPr lang="en-US" sz="2800" dirty="0">
              <a:solidFill>
                <a:srgbClr val="00FF00"/>
              </a:solidFill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4117944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173E74-7F7F-FD47-A08A-3ECBA70622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Default Values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9E354B-BC63-C24B-A377-CEF5771DEC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working with certain functions, such as range and print, you do not need to pass an argument for every parameter</a:t>
            </a:r>
          </a:p>
          <a:p>
            <a:pPr lvl="1"/>
            <a:r>
              <a:rPr lang="en-US" dirty="0"/>
              <a:t>If no parameter is passed, the default parameter values will be used</a:t>
            </a:r>
          </a:p>
          <a:p>
            <a:r>
              <a:rPr lang="en-US" dirty="0"/>
              <a:t>For example: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4A22AD2-BD01-E14C-A214-4755D4D5D39E}"/>
              </a:ext>
            </a:extLst>
          </p:cNvPr>
          <p:cNvSpPr/>
          <p:nvPr/>
        </p:nvSpPr>
        <p:spPr>
          <a:xfrm>
            <a:off x="2019099" y="4289583"/>
            <a:ext cx="274320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srgbClr val="00FF0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&gt;&gt;&gt; range(2, 5)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000" b="1" dirty="0">
                <a:solidFill>
                  <a:srgbClr val="00FF0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range(2, 5)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2000" dirty="0">
              <a:solidFill>
                <a:srgbClr val="00FF00"/>
              </a:solidFill>
              <a:latin typeface="Courier New" panose="02070309020205020404" pitchFamily="49" charset="0"/>
              <a:ea typeface="MS Mincho" panose="02020609040205080304" pitchFamily="49" charset="-128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srgbClr val="00FF0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&gt;&gt;&gt; range(10)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000" b="1" dirty="0">
                <a:solidFill>
                  <a:srgbClr val="00FF0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range(0, 10)</a:t>
            </a:r>
            <a:endParaRPr lang="en-US" sz="2000" b="1" dirty="0">
              <a:solidFill>
                <a:srgbClr val="00FF00"/>
              </a:solidFill>
              <a:effectLst/>
              <a:latin typeface="Courier New" panose="02070309020205020404" pitchFamily="49" charset="0"/>
              <a:ea typeface="MS Mincho" panose="02020609040205080304" pitchFamily="49" charset="-128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9278DC4-1475-1840-980A-BD9C3D5F2A22}"/>
              </a:ext>
            </a:extLst>
          </p:cNvPr>
          <p:cNvSpPr/>
          <p:nvPr/>
        </p:nvSpPr>
        <p:spPr>
          <a:xfrm>
            <a:off x="4759841" y="4283148"/>
            <a:ext cx="5714999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srgbClr val="00FF0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&gt;&gt;&gt; print("hello", "world", </a:t>
            </a:r>
            <a:r>
              <a:rPr lang="en-US" sz="2000" dirty="0" err="1">
                <a:solidFill>
                  <a:srgbClr val="00FF0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sep</a:t>
            </a:r>
            <a:r>
              <a:rPr lang="en-US" sz="2000" dirty="0">
                <a:solidFill>
                  <a:srgbClr val="00FF0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='')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000" b="1" dirty="0" err="1">
                <a:solidFill>
                  <a:srgbClr val="00FF0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helloworld</a:t>
            </a:r>
            <a:endParaRPr lang="en-US" sz="2000" dirty="0">
              <a:solidFill>
                <a:srgbClr val="00FF00"/>
              </a:solidFill>
              <a:latin typeface="Courier New" panose="02070309020205020404" pitchFamily="49" charset="0"/>
              <a:ea typeface="MS Mincho" panose="02020609040205080304" pitchFamily="49" charset="-128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2000" dirty="0">
              <a:solidFill>
                <a:srgbClr val="00FF00"/>
              </a:solidFill>
              <a:latin typeface="Courier New" panose="02070309020205020404" pitchFamily="49" charset="0"/>
              <a:ea typeface="MS Mincho" panose="02020609040205080304" pitchFamily="49" charset="-128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srgbClr val="00FF0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&gt;&gt;&gt; print("hello", "world") 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000" b="1" dirty="0">
                <a:solidFill>
                  <a:srgbClr val="00FF0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hello world</a:t>
            </a:r>
            <a:endParaRPr lang="en-US" sz="2000" dirty="0">
              <a:solidFill>
                <a:srgbClr val="00FF00"/>
              </a:solidFill>
              <a:latin typeface="Courier New" panose="02070309020205020404" pitchFamily="49" charset="0"/>
              <a:ea typeface="MS Mincho" panose="02020609040205080304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47878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DB2340-682B-9145-A485-F362752F86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Default Values of print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560DEF-9911-DA44-8DF7-3882860981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Take a closer look at the print function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Here we see that print has several parameters</a:t>
            </a:r>
          </a:p>
          <a:p>
            <a:pPr lvl="1"/>
            <a:r>
              <a:rPr lang="en-US" b="1" dirty="0">
                <a:solidFill>
                  <a:srgbClr val="00FF00"/>
                </a:solidFill>
              </a:rPr>
              <a:t>value</a:t>
            </a:r>
            <a:r>
              <a:rPr lang="en-US" b="1" dirty="0"/>
              <a:t>, ...,</a:t>
            </a:r>
            <a:r>
              <a:rPr lang="en-US" dirty="0"/>
              <a:t>: the values to be printed.</a:t>
            </a:r>
          </a:p>
          <a:p>
            <a:pPr lvl="1"/>
            <a:r>
              <a:rPr lang="en-US" b="1" dirty="0" err="1">
                <a:solidFill>
                  <a:srgbClr val="00FF00"/>
                </a:solidFill>
              </a:rPr>
              <a:t>sep</a:t>
            </a:r>
            <a:r>
              <a:rPr lang="en-US" b="1" dirty="0"/>
              <a:t>=' '</a:t>
            </a:r>
            <a:r>
              <a:rPr lang="en-US" dirty="0"/>
              <a:t>: an optional argument that by default will be a space. When multiple values are printed, this string will be printed between pairs of values.</a:t>
            </a:r>
          </a:p>
          <a:p>
            <a:pPr lvl="1"/>
            <a:r>
              <a:rPr lang="en-US" b="1" dirty="0">
                <a:solidFill>
                  <a:srgbClr val="00FF00"/>
                </a:solidFill>
              </a:rPr>
              <a:t>end</a:t>
            </a:r>
            <a:r>
              <a:rPr lang="en-US" b="1" dirty="0"/>
              <a:t>='\n'</a:t>
            </a:r>
            <a:r>
              <a:rPr lang="en-US" dirty="0"/>
              <a:t>: an optional argument that by default will be a newline character. This string is printed after the last value.</a:t>
            </a:r>
          </a:p>
          <a:p>
            <a:pPr lvl="1"/>
            <a:r>
              <a:rPr lang="en-US" b="1" dirty="0">
                <a:solidFill>
                  <a:srgbClr val="00FF00"/>
                </a:solidFill>
              </a:rPr>
              <a:t>file</a:t>
            </a:r>
            <a:r>
              <a:rPr lang="en-US" dirty="0"/>
              <a:t>: an optional argument that by default is </a:t>
            </a:r>
            <a:r>
              <a:rPr lang="en-US" dirty="0" err="1"/>
              <a:t>sys.stdout</a:t>
            </a:r>
            <a:r>
              <a:rPr lang="en-US" dirty="0"/>
              <a:t>, which specifies where to print.</a:t>
            </a:r>
            <a:endParaRPr lang="en-US" altLang="zh-CN" sz="3600" dirty="0">
              <a:ea typeface="宋体" panose="02010600030101010101" pitchFamily="2" charset="-122"/>
            </a:endParaRPr>
          </a:p>
          <a:p>
            <a:pPr lvl="1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DB4E0FA-F333-5C41-BFE0-826F545F5948}"/>
              </a:ext>
            </a:extLst>
          </p:cNvPr>
          <p:cNvSpPr/>
          <p:nvPr/>
        </p:nvSpPr>
        <p:spPr>
          <a:xfrm>
            <a:off x="2289860" y="2287772"/>
            <a:ext cx="829771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00FF0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&gt;&gt;&gt; help(print)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00FF0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Help on built-in function print in module </a:t>
            </a:r>
            <a:r>
              <a:rPr lang="en-US" dirty="0" err="1">
                <a:solidFill>
                  <a:srgbClr val="00FF0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builtins</a:t>
            </a:r>
            <a:r>
              <a:rPr lang="en-US" dirty="0">
                <a:solidFill>
                  <a:srgbClr val="00FF0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: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00FF0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print(...)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00FF0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    print(value, ..., </a:t>
            </a:r>
            <a:r>
              <a:rPr lang="en-US" dirty="0" err="1">
                <a:solidFill>
                  <a:srgbClr val="00FF0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sep</a:t>
            </a:r>
            <a:r>
              <a:rPr lang="en-US" dirty="0">
                <a:solidFill>
                  <a:srgbClr val="00FF0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=' ', end='\n', file=</a:t>
            </a:r>
            <a:r>
              <a:rPr lang="en-US" dirty="0" err="1">
                <a:solidFill>
                  <a:srgbClr val="00FF0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sys.stdout</a:t>
            </a:r>
            <a:r>
              <a:rPr lang="en-US" dirty="0">
                <a:solidFill>
                  <a:srgbClr val="00FF0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)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00FF0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    ...</a:t>
            </a:r>
          </a:p>
        </p:txBody>
      </p:sp>
    </p:spTree>
    <p:extLst>
      <p:ext uri="{BB962C8B-B14F-4D97-AF65-F5344CB8AC3E}">
        <p14:creationId xmlns:p14="http://schemas.microsoft.com/office/powerpoint/2010/main" val="7410277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089150-95D1-7F4E-8FCB-1987FACEB2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323" y="603533"/>
            <a:ext cx="10515600" cy="656148"/>
          </a:xfrm>
        </p:spPr>
        <p:txBody>
          <a:bodyPr>
            <a:normAutofit fontScale="90000"/>
          </a:bodyPr>
          <a:lstStyle/>
          <a:p>
            <a:r>
              <a:rPr lang="en-US" dirty="0"/>
              <a:t>Examples: Default Values of print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66DAF4-1CA0-FC40-986E-B3694278F3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6447" y="1383662"/>
            <a:ext cx="11717079" cy="5277441"/>
          </a:xfrm>
        </p:spPr>
        <p:txBody>
          <a:bodyPr/>
          <a:lstStyle/>
          <a:p>
            <a:r>
              <a:rPr lang="en-US" sz="2400" dirty="0"/>
              <a:t>Let’s look at some examples of the print function </a:t>
            </a:r>
            <a:r>
              <a:rPr lang="en-US" sz="2400" dirty="0" err="1"/>
              <a:t>behaviour</a:t>
            </a:r>
            <a:r>
              <a:rPr lang="en-US" sz="2400" dirty="0"/>
              <a:t>:</a:t>
            </a:r>
          </a:p>
          <a:p>
            <a:pPr marL="0" indent="0">
              <a:buNone/>
            </a:pPr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We see that the newline character ‘\n’ is automatically printed after ‘123’.  We can also provide multiple values to the print function: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Let’s use print again, but this time pass arguments to override the default parameter values:</a:t>
            </a:r>
          </a:p>
          <a:p>
            <a:endParaRPr lang="en-US" sz="2400" dirty="0"/>
          </a:p>
          <a:p>
            <a:pPr marL="0" indent="0">
              <a:buNone/>
            </a:pPr>
            <a:endParaRPr lang="en-US" sz="800" dirty="0"/>
          </a:p>
          <a:p>
            <a:r>
              <a:rPr lang="en-US" sz="2400" dirty="0"/>
              <a:t>Notice the order does not matter: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B4F3D59-95C2-4D4C-A535-8E1900864616}"/>
              </a:ext>
            </a:extLst>
          </p:cNvPr>
          <p:cNvSpPr/>
          <p:nvPr/>
        </p:nvSpPr>
        <p:spPr>
          <a:xfrm>
            <a:off x="1685498" y="1777408"/>
            <a:ext cx="202695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00FF0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print(123)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00FF0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print(456)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E907501-D28B-FE40-9855-95B95EAF1F7C}"/>
              </a:ext>
            </a:extLst>
          </p:cNvPr>
          <p:cNvSpPr/>
          <p:nvPr/>
        </p:nvSpPr>
        <p:spPr>
          <a:xfrm>
            <a:off x="6929199" y="1777409"/>
            <a:ext cx="202695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accent6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123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accent6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456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48F66B3-7626-8047-ACC7-4595A68E3A3C}"/>
              </a:ext>
            </a:extLst>
          </p:cNvPr>
          <p:cNvSpPr/>
          <p:nvPr/>
        </p:nvSpPr>
        <p:spPr>
          <a:xfrm>
            <a:off x="5121507" y="1777408"/>
            <a:ext cx="202695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accent6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OUTPUT: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667AD11-AFF5-0244-A178-4B8FF608E5CE}"/>
              </a:ext>
            </a:extLst>
          </p:cNvPr>
          <p:cNvSpPr/>
          <p:nvPr/>
        </p:nvSpPr>
        <p:spPr>
          <a:xfrm>
            <a:off x="1685498" y="3525852"/>
            <a:ext cx="29871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00FF0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print(123,456)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C01E99A-F35A-7946-ADFF-1E110BD793CA}"/>
              </a:ext>
            </a:extLst>
          </p:cNvPr>
          <p:cNvSpPr/>
          <p:nvPr/>
        </p:nvSpPr>
        <p:spPr>
          <a:xfrm>
            <a:off x="5082521" y="3535325"/>
            <a:ext cx="202695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accent6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OUTPUT: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1E23A69-75E1-F04F-BE4E-089EF9031755}"/>
              </a:ext>
            </a:extLst>
          </p:cNvPr>
          <p:cNvSpPr/>
          <p:nvPr/>
        </p:nvSpPr>
        <p:spPr>
          <a:xfrm>
            <a:off x="6759078" y="3535325"/>
            <a:ext cx="202695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accent6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123 456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BF67B7E-3E95-9D45-AD3A-EB9AEE8739CE}"/>
              </a:ext>
            </a:extLst>
          </p:cNvPr>
          <p:cNvSpPr/>
          <p:nvPr/>
        </p:nvSpPr>
        <p:spPr>
          <a:xfrm>
            <a:off x="60248" y="1785991"/>
            <a:ext cx="202695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00FF0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.</a:t>
            </a:r>
            <a:r>
              <a:rPr lang="en-US" dirty="0" err="1">
                <a:solidFill>
                  <a:srgbClr val="00FF0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py</a:t>
            </a:r>
            <a:r>
              <a:rPr lang="en-US" dirty="0">
                <a:solidFill>
                  <a:srgbClr val="00FF0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 FILE: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CA4C991-5F41-C84C-93B3-ACA942A26E18}"/>
              </a:ext>
            </a:extLst>
          </p:cNvPr>
          <p:cNvSpPr/>
          <p:nvPr/>
        </p:nvSpPr>
        <p:spPr>
          <a:xfrm>
            <a:off x="1665924" y="4728882"/>
            <a:ext cx="50541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00FF0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print(123,456, </a:t>
            </a:r>
            <a:r>
              <a:rPr lang="en-US" dirty="0" err="1">
                <a:solidFill>
                  <a:srgbClr val="00FF0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sep</a:t>
            </a:r>
            <a:r>
              <a:rPr lang="en-US" dirty="0">
                <a:solidFill>
                  <a:srgbClr val="00FF0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=‘’, end=‘!’)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00FF0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print(‘cats’)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2DBC374-D3D3-2F4B-888D-BE410DE40417}"/>
              </a:ext>
            </a:extLst>
          </p:cNvPr>
          <p:cNvSpPr/>
          <p:nvPr/>
        </p:nvSpPr>
        <p:spPr>
          <a:xfrm>
            <a:off x="7505051" y="4662761"/>
            <a:ext cx="202695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accent6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OUTPUT: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FDA04EA-6C71-3641-B8AA-2496E58280BD}"/>
              </a:ext>
            </a:extLst>
          </p:cNvPr>
          <p:cNvSpPr/>
          <p:nvPr/>
        </p:nvSpPr>
        <p:spPr>
          <a:xfrm>
            <a:off x="9181608" y="4662761"/>
            <a:ext cx="202695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accent6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123456!cats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93DB87B-17BB-0347-8F29-1825A5E28EB5}"/>
              </a:ext>
            </a:extLst>
          </p:cNvPr>
          <p:cNvSpPr/>
          <p:nvPr/>
        </p:nvSpPr>
        <p:spPr>
          <a:xfrm>
            <a:off x="7505051" y="6069801"/>
            <a:ext cx="202695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accent6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OUTPUT: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C5161DC-1580-F94B-B4D3-6B0EF73FC982}"/>
              </a:ext>
            </a:extLst>
          </p:cNvPr>
          <p:cNvSpPr/>
          <p:nvPr/>
        </p:nvSpPr>
        <p:spPr>
          <a:xfrm>
            <a:off x="9181608" y="6069801"/>
            <a:ext cx="202695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accent6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123456!cats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44A6CB6-586E-A042-AFCA-EA60B8F1FD3A}"/>
              </a:ext>
            </a:extLst>
          </p:cNvPr>
          <p:cNvSpPr/>
          <p:nvPr/>
        </p:nvSpPr>
        <p:spPr>
          <a:xfrm>
            <a:off x="1685498" y="5885745"/>
            <a:ext cx="50541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00FF0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print(123,456, end=‘!’, </a:t>
            </a:r>
            <a:r>
              <a:rPr lang="en-US" dirty="0" err="1">
                <a:solidFill>
                  <a:srgbClr val="00FF0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sep</a:t>
            </a:r>
            <a:r>
              <a:rPr lang="en-US" dirty="0">
                <a:solidFill>
                  <a:srgbClr val="00FF0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=‘’)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00FF0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print(‘cats’)</a:t>
            </a:r>
          </a:p>
        </p:txBody>
      </p:sp>
    </p:spTree>
    <p:extLst>
      <p:ext uri="{BB962C8B-B14F-4D97-AF65-F5344CB8AC3E}">
        <p14:creationId xmlns:p14="http://schemas.microsoft.com/office/powerpoint/2010/main" val="379231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4" grpId="0"/>
      <p:bldP spid="1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E1BFF-2086-884F-A850-24B91FD1C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Python Visualizer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E9B775-1C8B-1D49-B8FF-31C467DF09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Print examples visualized!</a:t>
            </a:r>
          </a:p>
          <a:p>
            <a:pPr lvl="1"/>
            <a:r>
              <a:rPr lang="en-US" dirty="0">
                <a:solidFill>
                  <a:schemeClr val="accent6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https://tinyurl.com/2p9c443y</a:t>
            </a:r>
            <a:r>
              <a:rPr lang="en-US" dirty="0">
                <a:solidFill>
                  <a:schemeClr val="accent6"/>
                </a:solidFill>
              </a:rPr>
              <a:t> </a:t>
            </a:r>
          </a:p>
        </p:txBody>
      </p:sp>
      <p:pic>
        <p:nvPicPr>
          <p:cNvPr id="6146" name="Picture 2" descr="Meme Creator - Funny When you learn the print function in Python Meme  Generator at MemeCreator.org!">
            <a:extLst>
              <a:ext uri="{FF2B5EF4-FFF2-40B4-BE49-F238E27FC236}">
                <a16:creationId xmlns:a16="http://schemas.microsoft.com/office/drawing/2014/main" id="{9383DB14-B42C-D44A-886B-2CCE28EA33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8192" y="1383662"/>
            <a:ext cx="4342629" cy="4342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85814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EB3B58-2476-EF4E-8BBD-1C187083B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5630" y="855105"/>
            <a:ext cx="8220740" cy="656148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What if we want default parameters in our custom functions? 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3DD86327-EECE-A746-B968-E5103D2ED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2994" y="2347414"/>
            <a:ext cx="4726011" cy="3780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24794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B27ED3-99BE-43B6-86FA-80909274D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Function Definitions One More Time…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69E35A8-B358-4C38-9AEE-294D8EFA49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9130260" cy="4835479"/>
          </a:xfrm>
        </p:spPr>
        <p:txBody>
          <a:bodyPr>
            <a:normAutofit/>
          </a:bodyPr>
          <a:lstStyle/>
          <a:p>
            <a:r>
              <a:rPr lang="en-US" dirty="0"/>
              <a:t>The general form of a function definition is</a:t>
            </a:r>
            <a:r>
              <a:rPr lang="en-US" dirty="0">
                <a:solidFill>
                  <a:schemeClr val="accent2"/>
                </a:solidFill>
              </a:rPr>
              <a:t>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79B1C4-D919-469A-8797-07B7F6DC5475}"/>
              </a:ext>
            </a:extLst>
          </p:cNvPr>
          <p:cNvSpPr txBox="1"/>
          <p:nvPr/>
        </p:nvSpPr>
        <p:spPr>
          <a:xfrm>
            <a:off x="1168990" y="4065471"/>
            <a:ext cx="813235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 </a:t>
            </a:r>
            <a:r>
              <a:rPr lang="en-US" sz="2800" b="1" dirty="0" err="1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function_name</a:t>
            </a:r>
            <a:r>
              <a:rPr lang="en-US" sz="28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(param1, param2, …):</a:t>
            </a:r>
          </a:p>
          <a:p>
            <a:r>
              <a:rPr lang="en-US" sz="28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body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12323C-2FFA-4040-B623-0EE9D4B14E9C}"/>
              </a:ext>
            </a:extLst>
          </p:cNvPr>
          <p:cNvSpPr txBox="1"/>
          <p:nvPr/>
        </p:nvSpPr>
        <p:spPr>
          <a:xfrm>
            <a:off x="355088" y="4564628"/>
            <a:ext cx="894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Indent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CD0F715C-9486-40B7-9A63-6451D66A51DD}"/>
              </a:ext>
            </a:extLst>
          </p:cNvPr>
          <p:cNvSpPr/>
          <p:nvPr/>
        </p:nvSpPr>
        <p:spPr>
          <a:xfrm>
            <a:off x="1291636" y="4677107"/>
            <a:ext cx="618308" cy="1846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687857-F0AB-4311-A958-03F4FCAC74A9}"/>
              </a:ext>
            </a:extLst>
          </p:cNvPr>
          <p:cNvSpPr txBox="1"/>
          <p:nvPr/>
        </p:nvSpPr>
        <p:spPr>
          <a:xfrm>
            <a:off x="7124162" y="2639352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Colon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F0D5E9A7-4256-460A-8761-796AD25700C5}"/>
              </a:ext>
            </a:extLst>
          </p:cNvPr>
          <p:cNvSpPr/>
          <p:nvPr/>
        </p:nvSpPr>
        <p:spPr>
          <a:xfrm rot="16200000" flipH="1">
            <a:off x="6942358" y="3445213"/>
            <a:ext cx="1167063" cy="3185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C69617A-CEF8-4ADD-B763-0669DABE071A}"/>
              </a:ext>
            </a:extLst>
          </p:cNvPr>
          <p:cNvSpPr txBox="1"/>
          <p:nvPr/>
        </p:nvSpPr>
        <p:spPr>
          <a:xfrm>
            <a:off x="990853" y="2516824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Definition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33840CED-EE2F-440E-96FA-9E37C87732A2}"/>
              </a:ext>
            </a:extLst>
          </p:cNvPr>
          <p:cNvSpPr/>
          <p:nvPr/>
        </p:nvSpPr>
        <p:spPr>
          <a:xfrm rot="16200000" flipH="1">
            <a:off x="1049685" y="3322680"/>
            <a:ext cx="1167063" cy="3185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Bent-Up 13">
            <a:extLst>
              <a:ext uri="{FF2B5EF4-FFF2-40B4-BE49-F238E27FC236}">
                <a16:creationId xmlns:a16="http://schemas.microsoft.com/office/drawing/2014/main" id="{7D2B7045-1DA7-4134-8766-FEE26F01A905}"/>
              </a:ext>
            </a:extLst>
          </p:cNvPr>
          <p:cNvSpPr/>
          <p:nvPr/>
        </p:nvSpPr>
        <p:spPr>
          <a:xfrm>
            <a:off x="4296208" y="4571039"/>
            <a:ext cx="2589665" cy="1004617"/>
          </a:xfrm>
          <a:prstGeom prst="bentUpArrow">
            <a:avLst>
              <a:gd name="adj1" fmla="val 14745"/>
              <a:gd name="adj2" fmla="val 17675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10CD0EB-7997-4DF1-9EAA-A66C9B1A3AEA}"/>
              </a:ext>
            </a:extLst>
          </p:cNvPr>
          <p:cNvSpPr txBox="1"/>
          <p:nvPr/>
        </p:nvSpPr>
        <p:spPr>
          <a:xfrm>
            <a:off x="885079" y="5276874"/>
            <a:ext cx="3325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(parameter1, parameter2, …)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7D5C05D-8F60-4E0A-A782-BE83C295388E}"/>
              </a:ext>
            </a:extLst>
          </p:cNvPr>
          <p:cNvSpPr txBox="1"/>
          <p:nvPr/>
        </p:nvSpPr>
        <p:spPr>
          <a:xfrm>
            <a:off x="3563197" y="2522830"/>
            <a:ext cx="18998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Function Name</a:t>
            </a: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137CE59F-6893-4F72-85BB-211646130AAE}"/>
              </a:ext>
            </a:extLst>
          </p:cNvPr>
          <p:cNvSpPr/>
          <p:nvPr/>
        </p:nvSpPr>
        <p:spPr>
          <a:xfrm rot="16200000" flipH="1">
            <a:off x="3910791" y="3328686"/>
            <a:ext cx="1167063" cy="3185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B5873CB-5178-8648-B466-910301A255AE}"/>
              </a:ext>
            </a:extLst>
          </p:cNvPr>
          <p:cNvSpPr txBox="1"/>
          <p:nvPr/>
        </p:nvSpPr>
        <p:spPr>
          <a:xfrm>
            <a:off x="6603877" y="6004921"/>
            <a:ext cx="55687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FF00"/>
                </a:solidFill>
                <a:latin typeface="Courier New"/>
                <a:cs typeface="Courier New"/>
              </a:rPr>
              <a:t>function_name(arg1, arg2)</a:t>
            </a:r>
            <a:endParaRPr lang="en-US" sz="2800" dirty="0">
              <a:solidFill>
                <a:srgbClr val="00FF00"/>
              </a:solidFill>
              <a:latin typeface="Courier New"/>
              <a:cs typeface="Courier New"/>
            </a:endParaRPr>
          </a:p>
        </p:txBody>
      </p:sp>
      <p:pic>
        <p:nvPicPr>
          <p:cNvPr id="19" name="Picture 2" descr="Why is my function not outputting anything : r/ProgrammerHumor">
            <a:extLst>
              <a:ext uri="{FF2B5EF4-FFF2-40B4-BE49-F238E27FC236}">
                <a16:creationId xmlns:a16="http://schemas.microsoft.com/office/drawing/2014/main" id="{136CC06D-5295-D746-9DDE-248FE0D34B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1344" y="1595797"/>
            <a:ext cx="2736286" cy="2375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5739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B27ED3-99BE-43B6-86FA-80909274D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Function Definitions One More Time…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69E35A8-B358-4C38-9AEE-294D8EFA49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825624"/>
            <a:ext cx="10839139" cy="4835479"/>
          </a:xfrm>
        </p:spPr>
        <p:txBody>
          <a:bodyPr>
            <a:normAutofit/>
          </a:bodyPr>
          <a:lstStyle/>
          <a:p>
            <a:r>
              <a:rPr lang="en-US" dirty="0"/>
              <a:t>The general form of a function definition with default values is</a:t>
            </a:r>
            <a:r>
              <a:rPr lang="en-US" dirty="0">
                <a:solidFill>
                  <a:schemeClr val="accent2"/>
                </a:solidFill>
              </a:rPr>
              <a:t>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79B1C4-D919-469A-8797-07B7F6DC5475}"/>
              </a:ext>
            </a:extLst>
          </p:cNvPr>
          <p:cNvSpPr txBox="1"/>
          <p:nvPr/>
        </p:nvSpPr>
        <p:spPr>
          <a:xfrm>
            <a:off x="745039" y="4077723"/>
            <a:ext cx="1028037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 </a:t>
            </a:r>
            <a:r>
              <a:rPr lang="en-US" sz="2800" b="1" dirty="0" err="1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function_name</a:t>
            </a:r>
            <a:r>
              <a:rPr lang="en-US" sz="28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(param1=val1, param2=val2,…):</a:t>
            </a:r>
          </a:p>
          <a:p>
            <a:r>
              <a:rPr lang="en-US" sz="28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body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12323C-2FFA-4040-B623-0EE9D4B14E9C}"/>
              </a:ext>
            </a:extLst>
          </p:cNvPr>
          <p:cNvSpPr txBox="1"/>
          <p:nvPr/>
        </p:nvSpPr>
        <p:spPr>
          <a:xfrm>
            <a:off x="-32080" y="4571039"/>
            <a:ext cx="894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Indent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CD0F715C-9486-40B7-9A63-6451D66A51DD}"/>
              </a:ext>
            </a:extLst>
          </p:cNvPr>
          <p:cNvSpPr/>
          <p:nvPr/>
        </p:nvSpPr>
        <p:spPr>
          <a:xfrm>
            <a:off x="904468" y="4683518"/>
            <a:ext cx="618308" cy="1846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687857-F0AB-4311-A958-03F4FCAC74A9}"/>
              </a:ext>
            </a:extLst>
          </p:cNvPr>
          <p:cNvSpPr txBox="1"/>
          <p:nvPr/>
        </p:nvSpPr>
        <p:spPr>
          <a:xfrm>
            <a:off x="7124162" y="2639352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Colon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F0D5E9A7-4256-460A-8761-796AD25700C5}"/>
              </a:ext>
            </a:extLst>
          </p:cNvPr>
          <p:cNvSpPr/>
          <p:nvPr/>
        </p:nvSpPr>
        <p:spPr>
          <a:xfrm rot="16200000" flipH="1">
            <a:off x="6942358" y="3445213"/>
            <a:ext cx="1167063" cy="3185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C69617A-CEF8-4ADD-B763-0669DABE071A}"/>
              </a:ext>
            </a:extLst>
          </p:cNvPr>
          <p:cNvSpPr txBox="1"/>
          <p:nvPr/>
        </p:nvSpPr>
        <p:spPr>
          <a:xfrm>
            <a:off x="990853" y="2516824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Definition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33840CED-EE2F-440E-96FA-9E37C87732A2}"/>
              </a:ext>
            </a:extLst>
          </p:cNvPr>
          <p:cNvSpPr/>
          <p:nvPr/>
        </p:nvSpPr>
        <p:spPr>
          <a:xfrm rot="16200000" flipH="1">
            <a:off x="1049685" y="3322680"/>
            <a:ext cx="1167063" cy="3185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Bent-Up 13">
            <a:extLst>
              <a:ext uri="{FF2B5EF4-FFF2-40B4-BE49-F238E27FC236}">
                <a16:creationId xmlns:a16="http://schemas.microsoft.com/office/drawing/2014/main" id="{7D2B7045-1DA7-4134-8766-FEE26F01A905}"/>
              </a:ext>
            </a:extLst>
          </p:cNvPr>
          <p:cNvSpPr/>
          <p:nvPr/>
        </p:nvSpPr>
        <p:spPr>
          <a:xfrm>
            <a:off x="4296208" y="4571039"/>
            <a:ext cx="2589665" cy="1004617"/>
          </a:xfrm>
          <a:prstGeom prst="bentUpArrow">
            <a:avLst>
              <a:gd name="adj1" fmla="val 14745"/>
              <a:gd name="adj2" fmla="val 17675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10CD0EB-7997-4DF1-9EAA-A66C9B1A3AEA}"/>
              </a:ext>
            </a:extLst>
          </p:cNvPr>
          <p:cNvSpPr txBox="1"/>
          <p:nvPr/>
        </p:nvSpPr>
        <p:spPr>
          <a:xfrm>
            <a:off x="885079" y="5276874"/>
            <a:ext cx="3325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(parameter1, parameter2, …)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7D5C05D-8F60-4E0A-A782-BE83C295388E}"/>
              </a:ext>
            </a:extLst>
          </p:cNvPr>
          <p:cNvSpPr txBox="1"/>
          <p:nvPr/>
        </p:nvSpPr>
        <p:spPr>
          <a:xfrm>
            <a:off x="3563197" y="2522830"/>
            <a:ext cx="18998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Function Name</a:t>
            </a: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137CE59F-6893-4F72-85BB-211646130AAE}"/>
              </a:ext>
            </a:extLst>
          </p:cNvPr>
          <p:cNvSpPr/>
          <p:nvPr/>
        </p:nvSpPr>
        <p:spPr>
          <a:xfrm rot="16200000" flipH="1">
            <a:off x="3910791" y="3328686"/>
            <a:ext cx="1167063" cy="3185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B5873CB-5178-8648-B466-910301A255AE}"/>
              </a:ext>
            </a:extLst>
          </p:cNvPr>
          <p:cNvSpPr txBox="1"/>
          <p:nvPr/>
        </p:nvSpPr>
        <p:spPr>
          <a:xfrm>
            <a:off x="6623243" y="6068972"/>
            <a:ext cx="55687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FF00"/>
                </a:solidFill>
                <a:latin typeface="Courier New"/>
                <a:cs typeface="Courier New"/>
              </a:rPr>
              <a:t>function_name(arg1, arg2)</a:t>
            </a:r>
            <a:endParaRPr lang="en-US" sz="2800" dirty="0">
              <a:solidFill>
                <a:srgbClr val="00FF00"/>
              </a:solidFill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8628028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F56A81-40FF-264E-8073-AF6205F19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Midterm?</a:t>
            </a:r>
            <a:endParaRPr lang="en-US" dirty="0"/>
          </a:p>
        </p:txBody>
      </p:sp>
      <p:pic>
        <p:nvPicPr>
          <p:cNvPr id="1026" name="Picture 2" descr="it's over Exams are done | Exams memes, Funny pictures, Humor">
            <a:extLst>
              <a:ext uri="{FF2B5EF4-FFF2-40B4-BE49-F238E27FC236}">
                <a16:creationId xmlns:a16="http://schemas.microsoft.com/office/drawing/2014/main" id="{17AF146F-0CF8-6B4C-BCAB-354D9BC1C1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37" y="3022775"/>
            <a:ext cx="4278326" cy="3203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idterm week is finally over!! - Turning Point CT">
            <a:extLst>
              <a:ext uri="{FF2B5EF4-FFF2-40B4-BE49-F238E27FC236}">
                <a16:creationId xmlns:a16="http://schemas.microsoft.com/office/drawing/2014/main" id="{52AD9606-CA34-9848-82F7-AC0EA5A7AD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2163" y="785018"/>
            <a:ext cx="3731039" cy="2089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midterms are over... FREEEEDOOMMMM!!! - Braveheart Freedom 2 | Meme  Generator">
            <a:extLst>
              <a:ext uri="{FF2B5EF4-FFF2-40B4-BE49-F238E27FC236}">
                <a16:creationId xmlns:a16="http://schemas.microsoft.com/office/drawing/2014/main" id="{EE955A73-0225-7941-9F00-A84F0F0C6F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1977" y="3429000"/>
            <a:ext cx="2793888" cy="2793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FINISHED WITH MIDTERMS Thank Goodness! | Meme on SIZZLE">
            <a:extLst>
              <a:ext uri="{FF2B5EF4-FFF2-40B4-BE49-F238E27FC236}">
                <a16:creationId xmlns:a16="http://schemas.microsoft.com/office/drawing/2014/main" id="{B350D10A-BD01-BA45-84E5-44A27562CC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833"/>
          <a:stretch/>
        </p:blipFill>
        <p:spPr bwMode="auto">
          <a:xfrm>
            <a:off x="8909528" y="654655"/>
            <a:ext cx="3086337" cy="2291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- 125724] | Lying Down Game | Know Your Meme">
            <a:extLst>
              <a:ext uri="{FF2B5EF4-FFF2-40B4-BE49-F238E27FC236}">
                <a16:creationId xmlns:a16="http://schemas.microsoft.com/office/drawing/2014/main" id="{8CE10E93-FFD1-D64D-9987-A48CABFB49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7766" y="3578905"/>
            <a:ext cx="3325436" cy="2494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2033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B27ED3-99BE-43B6-86FA-80909274D4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727514"/>
            <a:ext cx="11176591" cy="656148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Function Definitions with Default Parameters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69E35A8-B358-4C38-9AEE-294D8EFA49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3337" y="1825624"/>
            <a:ext cx="11389800" cy="4835479"/>
          </a:xfrm>
        </p:spPr>
        <p:txBody>
          <a:bodyPr>
            <a:normAutofit/>
          </a:bodyPr>
          <a:lstStyle/>
          <a:p>
            <a:r>
              <a:rPr lang="en-US" dirty="0"/>
              <a:t>The general form of a function definition with default values is</a:t>
            </a:r>
            <a:r>
              <a:rPr lang="en-US" dirty="0">
                <a:solidFill>
                  <a:schemeClr val="accent2"/>
                </a:solidFill>
              </a:rPr>
              <a:t>: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Assigning a value to a</a:t>
            </a:r>
            <a:r>
              <a:rPr lang="en-US" b="1" dirty="0">
                <a:solidFill>
                  <a:schemeClr val="accent6"/>
                </a:solidFill>
              </a:rPr>
              <a:t> parameter</a:t>
            </a:r>
            <a:r>
              <a:rPr lang="en-US" dirty="0"/>
              <a:t> in the function definition indicates the default value (i.e. the value to use when no argument is provided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r>
              <a:rPr lang="en-US" dirty="0"/>
              <a:t>Using the above example, I could call </a:t>
            </a:r>
            <a:r>
              <a:rPr lang="en-US" dirty="0" err="1">
                <a:solidFill>
                  <a:srgbClr val="00FF00"/>
                </a:solidFill>
                <a:latin typeface="Courier" pitchFamily="2" charset="0"/>
              </a:rPr>
              <a:t>function_name</a:t>
            </a:r>
            <a:r>
              <a:rPr lang="en-US" dirty="0">
                <a:solidFill>
                  <a:srgbClr val="00FF00"/>
                </a:solidFill>
                <a:latin typeface="Courier" pitchFamily="2" charset="0"/>
              </a:rPr>
              <a:t>() </a:t>
            </a:r>
            <a:r>
              <a:rPr lang="en-US" dirty="0"/>
              <a:t>or </a:t>
            </a:r>
            <a:r>
              <a:rPr lang="en-US" dirty="0" err="1">
                <a:solidFill>
                  <a:srgbClr val="00FF00"/>
                </a:solidFill>
                <a:latin typeface="Courier" pitchFamily="2" charset="0"/>
              </a:rPr>
              <a:t>function_name</a:t>
            </a:r>
            <a:r>
              <a:rPr lang="en-US" dirty="0">
                <a:solidFill>
                  <a:srgbClr val="00FF00"/>
                </a:solidFill>
                <a:latin typeface="Courier" pitchFamily="2" charset="0"/>
              </a:rPr>
              <a:t>(val1, val2) </a:t>
            </a:r>
            <a:r>
              <a:rPr lang="en-US" dirty="0"/>
              <a:t>and it would be identical</a:t>
            </a:r>
          </a:p>
          <a:p>
            <a:r>
              <a:rPr lang="en-US" dirty="0"/>
              <a:t>Positional vs. keyword arguments - parameters up until now were ‘positional’</a:t>
            </a:r>
          </a:p>
          <a:p>
            <a:pPr lvl="1"/>
            <a:r>
              <a:rPr lang="en-US" dirty="0"/>
              <a:t>Positional must be defined first, order does not matter for keyword arguments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79B1C4-D919-469A-8797-07B7F6DC5475}"/>
              </a:ext>
            </a:extLst>
          </p:cNvPr>
          <p:cNvSpPr txBox="1"/>
          <p:nvPr/>
        </p:nvSpPr>
        <p:spPr>
          <a:xfrm>
            <a:off x="243867" y="2332351"/>
            <a:ext cx="1221360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 </a:t>
            </a:r>
            <a:r>
              <a:rPr lang="en-US" sz="2800" dirty="0" err="1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function_name</a:t>
            </a:r>
            <a:r>
              <a:rPr lang="en-US" sz="28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(parameter1=val1, parameter2=val2,…):</a:t>
            </a:r>
          </a:p>
          <a:p>
            <a:r>
              <a:rPr lang="en-US" sz="28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body</a:t>
            </a:r>
          </a:p>
        </p:txBody>
      </p:sp>
    </p:spTree>
    <p:extLst>
      <p:ext uri="{BB962C8B-B14F-4D97-AF65-F5344CB8AC3E}">
        <p14:creationId xmlns:p14="http://schemas.microsoft.com/office/powerpoint/2010/main" val="6726003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B27ED3-99BE-43B6-86FA-80909274D4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727514"/>
            <a:ext cx="11176591" cy="656148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A Greeting Example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69E35A8-B358-4C38-9AEE-294D8EFA49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1024937" cy="4835479"/>
          </a:xfrm>
        </p:spPr>
        <p:txBody>
          <a:bodyPr>
            <a:normAutofit/>
          </a:bodyPr>
          <a:lstStyle/>
          <a:p>
            <a:r>
              <a:rPr lang="en-US" dirty="0"/>
              <a:t>The general form of a function definition with default values is</a:t>
            </a:r>
            <a:r>
              <a:rPr lang="en-US" dirty="0">
                <a:solidFill>
                  <a:schemeClr val="accent2"/>
                </a:solidFill>
              </a:rPr>
              <a:t>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79B1C4-D919-469A-8797-07B7F6DC5475}"/>
              </a:ext>
            </a:extLst>
          </p:cNvPr>
          <p:cNvSpPr txBox="1"/>
          <p:nvPr/>
        </p:nvSpPr>
        <p:spPr>
          <a:xfrm>
            <a:off x="193202" y="2296641"/>
            <a:ext cx="12643205" cy="48320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FF0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def </a:t>
            </a:r>
            <a:r>
              <a:rPr lang="en-US" sz="2800" dirty="0" err="1">
                <a:solidFill>
                  <a:srgbClr val="00FF0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make_greeting</a:t>
            </a:r>
            <a:r>
              <a:rPr lang="en-US" sz="2800" dirty="0">
                <a:solidFill>
                  <a:srgbClr val="00FF0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(title, name, surname, </a:t>
            </a:r>
            <a:r>
              <a:rPr lang="en-US" sz="2800" dirty="0">
                <a:solidFill>
                  <a:schemeClr val="accent6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formal=True</a:t>
            </a:r>
            <a:r>
              <a:rPr lang="en-US" sz="2800" dirty="0">
                <a:solidFill>
                  <a:srgbClr val="00FF0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):</a:t>
            </a:r>
          </a:p>
          <a:p>
            <a:r>
              <a:rPr lang="en-US" sz="2800" dirty="0">
                <a:solidFill>
                  <a:srgbClr val="00FF0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    if </a:t>
            </a:r>
            <a:r>
              <a:rPr lang="en-US" sz="2800" dirty="0">
                <a:solidFill>
                  <a:schemeClr val="accent6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formal</a:t>
            </a:r>
            <a:r>
              <a:rPr lang="en-US" sz="2800" dirty="0">
                <a:solidFill>
                  <a:srgbClr val="00FF0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:</a:t>
            </a:r>
          </a:p>
          <a:p>
            <a:r>
              <a:rPr lang="en-US" sz="2800" dirty="0">
                <a:solidFill>
                  <a:srgbClr val="00FF0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        return ("Hello " + title + " " + surname)</a:t>
            </a:r>
          </a:p>
          <a:p>
            <a:r>
              <a:rPr lang="en-US" sz="2800" dirty="0">
                <a:solidFill>
                  <a:srgbClr val="00FF0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    return ("Hey " + name)</a:t>
            </a:r>
          </a:p>
          <a:p>
            <a:endParaRPr lang="en-US" sz="2800" dirty="0">
              <a:solidFill>
                <a:srgbClr val="00FF00"/>
              </a:solidFill>
              <a:latin typeface="Courier New" panose="02070309020205020404" pitchFamily="49" charset="0"/>
              <a:ea typeface="MS Mincho" panose="02020609040205080304" pitchFamily="49" charset="-128"/>
            </a:endParaRPr>
          </a:p>
          <a:p>
            <a:r>
              <a:rPr lang="en-US" sz="2800" dirty="0">
                <a:solidFill>
                  <a:srgbClr val="00FF0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&gt;&gt;&gt; print(</a:t>
            </a:r>
            <a:r>
              <a:rPr lang="en-US" sz="2800" dirty="0" err="1">
                <a:solidFill>
                  <a:srgbClr val="00FF0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make_greeting</a:t>
            </a:r>
            <a:r>
              <a:rPr lang="en-US" sz="2800" dirty="0">
                <a:solidFill>
                  <a:srgbClr val="00FF0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("Mr.", “Neo”, ”Anderson"))</a:t>
            </a:r>
          </a:p>
          <a:p>
            <a:r>
              <a:rPr lang="en-US" sz="2800" b="1" dirty="0">
                <a:solidFill>
                  <a:srgbClr val="00FF0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Hello Mr. Anderson</a:t>
            </a:r>
          </a:p>
          <a:p>
            <a:endParaRPr lang="en-US" sz="2800" b="1" dirty="0">
              <a:solidFill>
                <a:srgbClr val="00FF00"/>
              </a:solidFill>
              <a:latin typeface="Courier New" panose="02070309020205020404" pitchFamily="49" charset="0"/>
              <a:ea typeface="MS Mincho" panose="02020609040205080304" pitchFamily="49" charset="-128"/>
            </a:endParaRPr>
          </a:p>
          <a:p>
            <a:r>
              <a:rPr lang="en-US" sz="2800" dirty="0">
                <a:solidFill>
                  <a:srgbClr val="00FF0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&gt;&gt;&gt; print(</a:t>
            </a:r>
            <a:r>
              <a:rPr lang="en-US" sz="2800" dirty="0" err="1">
                <a:solidFill>
                  <a:srgbClr val="00FF0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make_greeting</a:t>
            </a:r>
            <a:r>
              <a:rPr lang="en-US" sz="2800" dirty="0">
                <a:solidFill>
                  <a:srgbClr val="00FF0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("Mr.", “Neo”, ”Anderson", False))</a:t>
            </a:r>
          </a:p>
          <a:p>
            <a:r>
              <a:rPr lang="en-US" sz="2800" b="1" dirty="0">
                <a:solidFill>
                  <a:srgbClr val="00FF0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Hey Neo</a:t>
            </a:r>
          </a:p>
          <a:p>
            <a:endParaRPr lang="en-US" sz="2800" dirty="0">
              <a:solidFill>
                <a:srgbClr val="5B9BD5"/>
              </a:solidFill>
              <a:latin typeface="Courier New" panose="02070309020205020404" pitchFamily="49" charset="0"/>
              <a:ea typeface="MS Mincho" panose="02020609040205080304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31541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ED94FA-E030-154F-AF27-21B1A7B8C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Python Visualizer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2BB589-6708-6A43-AE83-08190B5657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6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https://tinyurl.com/7x79adcw</a:t>
            </a:r>
            <a:r>
              <a:rPr lang="en-US" dirty="0">
                <a:solidFill>
                  <a:schemeClr val="accent6"/>
                </a:solidFill>
              </a:rPr>
              <a:t> </a:t>
            </a:r>
          </a:p>
        </p:txBody>
      </p:sp>
      <p:pic>
        <p:nvPicPr>
          <p:cNvPr id="5122" name="Picture 2" descr="SIR ARE YOU AWARE THAT FUNCTIONS RETURN VALUES? | Programmer Humor Meme on  ME.ME">
            <a:extLst>
              <a:ext uri="{FF2B5EF4-FFF2-40B4-BE49-F238E27FC236}">
                <a16:creationId xmlns:a16="http://schemas.microsoft.com/office/drawing/2014/main" id="{99147314-DF95-D340-89BF-A0EE92C657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816"/>
          <a:stretch/>
        </p:blipFill>
        <p:spPr bwMode="auto">
          <a:xfrm>
            <a:off x="7020614" y="1383662"/>
            <a:ext cx="3897596" cy="4512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89766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3E942-D48A-CF4F-BAD4-22FE8605A5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Let’s Code!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A3DF1E-F240-BC41-B313-3625DDE1D9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0" y="1532292"/>
            <a:ext cx="7025986" cy="4835479"/>
          </a:xfrm>
        </p:spPr>
        <p:txBody>
          <a:bodyPr>
            <a:normAutofit/>
          </a:bodyPr>
          <a:lstStyle/>
          <a:p>
            <a:r>
              <a:rPr lang="en-CA" dirty="0"/>
              <a:t>Let’s take a look at how this works in Python!</a:t>
            </a:r>
          </a:p>
          <a:p>
            <a:pPr lvl="1"/>
            <a:r>
              <a:rPr lang="en-CA" dirty="0"/>
              <a:t>Creating default parameters</a:t>
            </a:r>
          </a:p>
          <a:p>
            <a:pPr lvl="1"/>
            <a:endParaRPr lang="en-CA" dirty="0"/>
          </a:p>
        </p:txBody>
      </p:sp>
      <p:sp>
        <p:nvSpPr>
          <p:cNvPr id="4" name="Rectangle: Rounded Corners 5">
            <a:extLst>
              <a:ext uri="{FF2B5EF4-FFF2-40B4-BE49-F238E27FC236}">
                <a16:creationId xmlns:a16="http://schemas.microsoft.com/office/drawing/2014/main" id="{9BD5FBCF-8C94-E44C-BBC9-C128207E6FA0}"/>
              </a:ext>
            </a:extLst>
          </p:cNvPr>
          <p:cNvSpPr/>
          <p:nvPr/>
        </p:nvSpPr>
        <p:spPr>
          <a:xfrm>
            <a:off x="7664115" y="1949006"/>
            <a:ext cx="3958389" cy="4418765"/>
          </a:xfrm>
          <a:prstGeom prst="round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 dirty="0">
                <a:solidFill>
                  <a:srgbClr val="FFFFFF"/>
                </a:solidFill>
              </a:rPr>
              <a:t>Open your notebook</a:t>
            </a:r>
          </a:p>
          <a:p>
            <a:endParaRPr lang="en-US" sz="4400" b="1" dirty="0">
              <a:solidFill>
                <a:srgbClr val="FFFFFF"/>
              </a:solidFill>
            </a:endParaRPr>
          </a:p>
          <a:p>
            <a:r>
              <a:rPr lang="en-US" sz="2800" b="1" dirty="0">
                <a:solidFill>
                  <a:srgbClr val="FFFFFF"/>
                </a:solidFill>
              </a:rPr>
              <a:t>Click Link</a:t>
            </a:r>
            <a:r>
              <a:rPr lang="en-US" sz="2800" b="1" dirty="0">
                <a:solidFill>
                  <a:schemeClr val="accent6"/>
                </a:solidFill>
              </a:rPr>
              <a:t>:</a:t>
            </a:r>
          </a:p>
          <a:p>
            <a:r>
              <a:rPr lang="en-US" sz="2800" b="1" dirty="0">
                <a:solidFill>
                  <a:schemeClr val="accent6"/>
                </a:solidFill>
              </a:rPr>
              <a:t>2. Default Function Values</a:t>
            </a:r>
          </a:p>
        </p:txBody>
      </p:sp>
    </p:spTree>
    <p:extLst>
      <p:ext uri="{BB962C8B-B14F-4D97-AF65-F5344CB8AC3E}">
        <p14:creationId xmlns:p14="http://schemas.microsoft.com/office/powerpoint/2010/main" val="1943282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2C7A468D-C8E3-2242-AF5E-7C1F99C9BA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D358C-45D5-572E-0EEC-72996D714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 err="1"/>
              <a:t>Mentimeter</a:t>
            </a:r>
            <a:r>
              <a:rPr lang="en-CA" dirty="0"/>
              <a:t> Checkpoint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A55314-AD7C-71E9-AC7C-5394B0FBE7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b="1" i="0" u="none" strike="noStrike" dirty="0">
                <a:effectLst/>
                <a:latin typeface="MentiText"/>
              </a:rPr>
              <a:t>Jo</a:t>
            </a:r>
            <a:r>
              <a:rPr lang="en-CA" b="1" dirty="0">
                <a:latin typeface="MentiText"/>
              </a:rPr>
              <a:t>in at </a:t>
            </a:r>
            <a:r>
              <a:rPr lang="en-CA" b="1" dirty="0">
                <a:solidFill>
                  <a:srgbClr val="00FF00"/>
                </a:solidFill>
                <a:latin typeface="MentiTex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www.menti.com</a:t>
            </a:r>
            <a:r>
              <a:rPr lang="en-CA" b="1" dirty="0">
                <a:latin typeface="MentiText"/>
              </a:rPr>
              <a:t>:</a:t>
            </a:r>
          </a:p>
          <a:p>
            <a:pPr lvl="1"/>
            <a:r>
              <a:rPr lang="en-CA" sz="2800" b="1" i="0" u="none" strike="noStrike" dirty="0">
                <a:effectLst/>
                <a:latin typeface="MentiText"/>
              </a:rPr>
              <a:t>Code: </a:t>
            </a:r>
            <a:r>
              <a:rPr lang="en-CA" sz="2800" b="1" i="0" u="none" strike="noStrike" dirty="0">
                <a:solidFill>
                  <a:srgbClr val="FFFF00"/>
                </a:solidFill>
                <a:effectLst/>
                <a:latin typeface="MentiText"/>
              </a:rPr>
              <a:t>4460 4273</a:t>
            </a:r>
          </a:p>
          <a:p>
            <a:pPr lvl="1"/>
            <a:endParaRPr lang="en-CA" sz="2800" b="1" i="0" u="none" strike="noStrike" dirty="0">
              <a:solidFill>
                <a:srgbClr val="FFFF00"/>
              </a:solidFill>
              <a:effectLst/>
              <a:latin typeface="MentiText"/>
            </a:endParaRPr>
          </a:p>
          <a:p>
            <a:pPr marL="457200" lvl="1" indent="0">
              <a:buNone/>
            </a:pPr>
            <a:r>
              <a:rPr lang="en-GB" b="1" dirty="0">
                <a:latin typeface="MentiText"/>
              </a:rPr>
              <a:t>Link</a:t>
            </a:r>
            <a:r>
              <a:rPr lang="en-GB" b="0" i="0" u="none" strike="noStrike" dirty="0">
                <a:effectLst/>
                <a:latin typeface="MentiText"/>
              </a:rPr>
              <a:t> </a:t>
            </a:r>
            <a:endParaRPr lang="en-CA" dirty="0"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lvl="1"/>
            <a:r>
              <a:rPr lang="en-CA" dirty="0">
                <a:solidFill>
                  <a:srgbClr val="00FF0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https://www.menti.com/aliebbk8fqwo</a:t>
            </a:r>
            <a:endParaRPr lang="en-CA" dirty="0">
              <a:solidFill>
                <a:srgbClr val="00FF00"/>
              </a:solidFill>
            </a:endParaRPr>
          </a:p>
          <a:p>
            <a:pPr lvl="1"/>
            <a:endParaRPr lang="en-CA" dirty="0">
              <a:solidFill>
                <a:srgbClr val="00FF00"/>
              </a:solidFill>
            </a:endParaRPr>
          </a:p>
        </p:txBody>
      </p:sp>
      <p:pic>
        <p:nvPicPr>
          <p:cNvPr id="1030" name="Picture 6" descr="Check Point Vector Images (over 9,600)">
            <a:extLst>
              <a:ext uri="{FF2B5EF4-FFF2-40B4-BE49-F238E27FC236}">
                <a16:creationId xmlns:a16="http://schemas.microsoft.com/office/drawing/2014/main" id="{73300366-357E-D433-C563-B7C82FF6AA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5100" r="96175">
                        <a14:foregroundMark x1="5464" y1="27200" x2="5464" y2="59600"/>
                        <a14:foregroundMark x1="5464" y1="59600" x2="7650" y2="69200"/>
                        <a14:foregroundMark x1="94171" y1="24400" x2="94171" y2="62000"/>
                        <a14:foregroundMark x1="95082" y1="76400" x2="96175" y2="692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7464" y="503401"/>
            <a:ext cx="3866106" cy="1760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qr code on a white background&#10;&#10;AI-generated content may be incorrect.">
            <a:extLst>
              <a:ext uri="{FF2B5EF4-FFF2-40B4-BE49-F238E27FC236}">
                <a16:creationId xmlns:a16="http://schemas.microsoft.com/office/drawing/2014/main" id="{081CEE32-1B1E-2DF8-1652-D086E316F8C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5774" y="2058620"/>
            <a:ext cx="4369486" cy="4369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1545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F06F2-AC3E-484E-9926-59D4F59092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Advanced Functions and Aliasing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B07687-F068-40FC-84A1-E7860490CAC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/>
              <a:t>Week </a:t>
            </a:r>
            <a:r>
              <a:rPr lang="en-US" b="1" dirty="0">
                <a:solidFill>
                  <a:schemeClr val="accent6"/>
                </a:solidFill>
              </a:rPr>
              <a:t>9</a:t>
            </a:r>
            <a:r>
              <a:rPr lang="en-US" b="1" dirty="0"/>
              <a:t> </a:t>
            </a:r>
            <a:r>
              <a:rPr lang="en-US" dirty="0">
                <a:solidFill>
                  <a:schemeClr val="accent2"/>
                </a:solidFill>
              </a:rPr>
              <a:t>|</a:t>
            </a:r>
            <a:r>
              <a:rPr lang="en-US" dirty="0"/>
              <a:t> Lecture </a:t>
            </a:r>
            <a:r>
              <a:rPr lang="en-US" dirty="0">
                <a:solidFill>
                  <a:schemeClr val="accent6"/>
                </a:solidFill>
              </a:rPr>
              <a:t>2 </a:t>
            </a:r>
            <a:r>
              <a:rPr lang="en-US">
                <a:solidFill>
                  <a:schemeClr val="accent1"/>
                </a:solidFill>
              </a:rPr>
              <a:t>(</a:t>
            </a:r>
            <a:r>
              <a:rPr lang="en-US">
                <a:solidFill>
                  <a:schemeClr val="accent6"/>
                </a:solidFill>
              </a:rPr>
              <a:t>9</a:t>
            </a:r>
            <a:r>
              <a:rPr lang="en-US"/>
              <a:t>.</a:t>
            </a:r>
            <a:r>
              <a:rPr lang="en-US">
                <a:solidFill>
                  <a:schemeClr val="accent6"/>
                </a:solidFill>
              </a:rPr>
              <a:t>2</a:t>
            </a:r>
            <a:r>
              <a:rPr lang="en-US">
                <a:solidFill>
                  <a:schemeClr val="accent1"/>
                </a:solidFill>
              </a:rPr>
              <a:t>)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18149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52286D-C3A4-C34B-996B-562FF5A39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Taking functions to the next level!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256ECF-7A4B-2B4F-A8C6-0B2AD31465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6812902" cy="4835479"/>
          </a:xfrm>
        </p:spPr>
        <p:txBody>
          <a:bodyPr/>
          <a:lstStyle/>
          <a:p>
            <a:r>
              <a:rPr lang="en-US" dirty="0"/>
              <a:t>So far, we have only covered the essential concepts related to functions</a:t>
            </a:r>
          </a:p>
          <a:p>
            <a:r>
              <a:rPr lang="en-US" dirty="0"/>
              <a:t>In this lecture, we will discuss:</a:t>
            </a:r>
          </a:p>
          <a:p>
            <a:pPr lvl="1"/>
            <a:r>
              <a:rPr lang="en-US" dirty="0"/>
              <a:t>Aliasing</a:t>
            </a:r>
          </a:p>
          <a:p>
            <a:pPr lvl="1"/>
            <a:r>
              <a:rPr lang="en-US" dirty="0"/>
              <a:t>Creating and using default values</a:t>
            </a:r>
          </a:p>
        </p:txBody>
      </p:sp>
      <p:pic>
        <p:nvPicPr>
          <p:cNvPr id="2050" name="Picture 2" descr="are you a rare candy? because you just made me level up - Pokemon Trainer  Pick-Up Lines - quickmeme">
            <a:extLst>
              <a:ext uri="{FF2B5EF4-FFF2-40B4-BE49-F238E27FC236}">
                <a16:creationId xmlns:a16="http://schemas.microsoft.com/office/drawing/2014/main" id="{E5FD6512-A48F-4641-BF26-65911439FA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3798" y="2210937"/>
            <a:ext cx="3671935" cy="3404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46142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00930-05E6-C844-87AE-E283724BD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6"/>
                </a:solidFill>
              </a:rPr>
              <a:t>Aliasing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B459D7-9968-3945-AD37-25CB07FF5E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2608" y="1724643"/>
            <a:ext cx="11766783" cy="4769942"/>
          </a:xfrm>
        </p:spPr>
        <p:txBody>
          <a:bodyPr>
            <a:normAutofit fontScale="92500" lnSpcReduction="10000"/>
          </a:bodyPr>
          <a:lstStyle/>
          <a:p>
            <a:pPr marL="12700" marR="767715">
              <a:lnSpc>
                <a:spcPct val="100000"/>
              </a:lnSpc>
            </a:pPr>
            <a:r>
              <a:rPr lang="en-US" spc="-10" dirty="0">
                <a:latin typeface="Segoe UI" panose="020B0502040204020203" pitchFamily="34" charset="0"/>
                <a:cs typeface="Segoe UI" panose="020B0502040204020203" pitchFamily="34" charset="0"/>
              </a:rPr>
              <a:t>When two variable names refer to the same object, they are </a:t>
            </a:r>
            <a:r>
              <a:rPr lang="en-US" spc="-10" dirty="0">
                <a:solidFill>
                  <a:schemeClr val="accent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aliases</a:t>
            </a:r>
            <a:r>
              <a:rPr lang="en-US" spc="-10" dirty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pPr marL="12700" marR="767715">
              <a:lnSpc>
                <a:spcPct val="100000"/>
              </a:lnSpc>
            </a:pPr>
            <a:r>
              <a:rPr lang="en-US" spc="-10" dirty="0">
                <a:latin typeface="Segoe UI" panose="020B0502040204020203" pitchFamily="34" charset="0"/>
                <a:cs typeface="Segoe UI" panose="020B0502040204020203" pitchFamily="34" charset="0"/>
              </a:rPr>
              <a:t>When we modify one variable, we are modifying the object it refers to, hence also modifying the second variable.</a:t>
            </a:r>
          </a:p>
          <a:p>
            <a:pPr marL="12700" marR="767715">
              <a:lnSpc>
                <a:spcPct val="100000"/>
              </a:lnSpc>
            </a:pPr>
            <a:endParaRPr lang="en-US" spc="-1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12700" marR="767715">
              <a:lnSpc>
                <a:spcPct val="100000"/>
              </a:lnSpc>
            </a:pPr>
            <a:endParaRPr lang="en-US" spc="-1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12700" marR="767715">
              <a:lnSpc>
                <a:spcPct val="100000"/>
              </a:lnSpc>
            </a:pPr>
            <a:endParaRPr lang="en-US" spc="-1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12700" marR="767715">
              <a:lnSpc>
                <a:spcPct val="100000"/>
              </a:lnSpc>
            </a:pPr>
            <a:endParaRPr lang="en-US" spc="-1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12700" marR="767715">
              <a:lnSpc>
                <a:spcPct val="100000"/>
              </a:lnSpc>
            </a:pPr>
            <a:endParaRPr lang="en-US" spc="-1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12700" marR="767715">
              <a:lnSpc>
                <a:spcPct val="100000"/>
              </a:lnSpc>
            </a:pPr>
            <a:endParaRPr lang="en-US" spc="-1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12700" marR="767715">
              <a:lnSpc>
                <a:spcPct val="100000"/>
              </a:lnSpc>
            </a:pPr>
            <a:r>
              <a:rPr lang="en-US" spc="-10" dirty="0">
                <a:latin typeface="Segoe UI" panose="020B0502040204020203" pitchFamily="34" charset="0"/>
                <a:cs typeface="Segoe UI" panose="020B0502040204020203" pitchFamily="34" charset="0"/>
              </a:rPr>
              <a:t>This is common source of error when working with </a:t>
            </a:r>
            <a:r>
              <a:rPr lang="en-US" spc="-10" dirty="0">
                <a:solidFill>
                  <a:schemeClr val="accent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list </a:t>
            </a:r>
            <a:r>
              <a:rPr lang="en-US" spc="-10" dirty="0">
                <a:latin typeface="Segoe UI" panose="020B0502040204020203" pitchFamily="34" charset="0"/>
                <a:cs typeface="Segoe UI" panose="020B0502040204020203" pitchFamily="34" charset="0"/>
              </a:rPr>
              <a:t>objects.</a:t>
            </a:r>
          </a:p>
          <a:p>
            <a:pPr marL="12700" marR="767715">
              <a:lnSpc>
                <a:spcPct val="100000"/>
              </a:lnSpc>
            </a:pPr>
            <a:endParaRPr lang="en-US" spc="-1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dirty="0"/>
          </a:p>
        </p:txBody>
      </p:sp>
      <p:pic>
        <p:nvPicPr>
          <p:cNvPr id="6" name="Picture 5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9BD97458-1679-4640-9875-FB3E18AF5A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7474" y="3188677"/>
            <a:ext cx="5137052" cy="2446215"/>
          </a:xfrm>
          <a:prstGeom prst="rect">
            <a:avLst/>
          </a:prstGeom>
        </p:spPr>
      </p:pic>
      <p:pic>
        <p:nvPicPr>
          <p:cNvPr id="7170" name="Picture 2" descr="Alias (TV series) - Wikipedia">
            <a:extLst>
              <a:ext uri="{FF2B5EF4-FFF2-40B4-BE49-F238E27FC236}">
                <a16:creationId xmlns:a16="http://schemas.microsoft.com/office/drawing/2014/main" id="{B4015493-563B-4345-B457-73A7C30AED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404" y="3390704"/>
            <a:ext cx="2689274" cy="2151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67024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00930-05E6-C844-87AE-E283724BD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Avoiding</a:t>
            </a:r>
            <a:r>
              <a:rPr lang="en-US" dirty="0">
                <a:solidFill>
                  <a:schemeClr val="accent6"/>
                </a:solidFill>
              </a:rPr>
              <a:t> Aliasing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AD2E84-FDBC-C54C-98C8-B89B9B89CD2E}"/>
              </a:ext>
            </a:extLst>
          </p:cNvPr>
          <p:cNvSpPr txBox="1"/>
          <p:nvPr/>
        </p:nvSpPr>
        <p:spPr>
          <a:xfrm>
            <a:off x="2084467" y="1735797"/>
            <a:ext cx="7726801" cy="3816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CA" sz="2200" spc="-5" dirty="0">
                <a:solidFill>
                  <a:srgbClr val="00FF00"/>
                </a:solidFill>
                <a:latin typeface="Courier New"/>
                <a:cs typeface="Courier New"/>
              </a:rPr>
              <a:t>&gt;&gt;&gt; lst1 =  [11, 12, 13, 14, 15, 16, 27]</a:t>
            </a:r>
          </a:p>
          <a:p>
            <a:pPr marL="12700">
              <a:lnSpc>
                <a:spcPct val="100000"/>
              </a:lnSpc>
            </a:pPr>
            <a:r>
              <a:rPr lang="en-CA" sz="2200" spc="-5" dirty="0">
                <a:solidFill>
                  <a:srgbClr val="00FF00"/>
                </a:solidFill>
                <a:latin typeface="Courier New"/>
                <a:cs typeface="Courier New"/>
              </a:rPr>
              <a:t>&gt;&gt;&gt; lst2 = lst1</a:t>
            </a:r>
          </a:p>
          <a:p>
            <a:pPr marL="12700">
              <a:lnSpc>
                <a:spcPct val="100000"/>
              </a:lnSpc>
            </a:pPr>
            <a:r>
              <a:rPr lang="en-CA" sz="2200" spc="-5" dirty="0">
                <a:solidFill>
                  <a:srgbClr val="00FF00"/>
                </a:solidFill>
                <a:latin typeface="Courier New"/>
                <a:cs typeface="Courier New"/>
              </a:rPr>
              <a:t>&gt;&gt;&gt; lst1[-1] = 17</a:t>
            </a:r>
          </a:p>
          <a:p>
            <a:pPr marL="12700">
              <a:lnSpc>
                <a:spcPct val="100000"/>
              </a:lnSpc>
            </a:pPr>
            <a:r>
              <a:rPr lang="en-CA" sz="2200" spc="-5" dirty="0">
                <a:solidFill>
                  <a:srgbClr val="00FF00"/>
                </a:solidFill>
                <a:latin typeface="Courier New"/>
                <a:cs typeface="Courier New"/>
              </a:rPr>
              <a:t>&gt;&gt;&gt; lst2</a:t>
            </a:r>
          </a:p>
          <a:p>
            <a:pPr marL="12700">
              <a:lnSpc>
                <a:spcPct val="100000"/>
              </a:lnSpc>
            </a:pPr>
            <a:r>
              <a:rPr lang="en-CA" sz="2200" spc="-5" dirty="0">
                <a:solidFill>
                  <a:srgbClr val="00FF00"/>
                </a:solidFill>
                <a:latin typeface="Courier New"/>
                <a:cs typeface="Courier New"/>
              </a:rPr>
              <a:t>[11, 12, 13, 14, 15, 16, 17]</a:t>
            </a:r>
            <a:endParaRPr lang="en-CA" sz="2200" dirty="0">
              <a:solidFill>
                <a:srgbClr val="FF0000"/>
              </a:solidFill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endParaRPr lang="en-CA" sz="2200" dirty="0">
              <a:solidFill>
                <a:srgbClr val="FF0000"/>
              </a:solidFill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lang="en-CA" sz="2200" spc="-5" dirty="0">
                <a:solidFill>
                  <a:srgbClr val="00FF00"/>
                </a:solidFill>
                <a:latin typeface="Courier New"/>
                <a:cs typeface="Courier New"/>
              </a:rPr>
              <a:t>&gt;&gt;</a:t>
            </a:r>
            <a:r>
              <a:rPr lang="en-CA" sz="2200" dirty="0">
                <a:solidFill>
                  <a:srgbClr val="00FF00"/>
                </a:solidFill>
                <a:latin typeface="Courier New"/>
                <a:cs typeface="Courier New"/>
              </a:rPr>
              <a:t>&gt;</a:t>
            </a:r>
            <a:r>
              <a:rPr lang="en-CA" sz="2200" spc="-5" dirty="0">
                <a:solidFill>
                  <a:srgbClr val="00FF00"/>
                </a:solidFill>
                <a:latin typeface="Courier New"/>
                <a:cs typeface="Courier New"/>
              </a:rPr>
              <a:t> id(lst1)</a:t>
            </a:r>
          </a:p>
          <a:p>
            <a:pPr marL="12700">
              <a:lnSpc>
                <a:spcPct val="100000"/>
              </a:lnSpc>
            </a:pPr>
            <a:r>
              <a:rPr lang="en-CA" sz="2200" spc="-5" dirty="0">
                <a:solidFill>
                  <a:srgbClr val="00FF00"/>
                </a:solidFill>
                <a:latin typeface="Courier New"/>
                <a:cs typeface="Courier New"/>
              </a:rPr>
              <a:t>49012568</a:t>
            </a:r>
          </a:p>
          <a:p>
            <a:pPr marL="12700">
              <a:lnSpc>
                <a:spcPct val="100000"/>
              </a:lnSpc>
            </a:pPr>
            <a:r>
              <a:rPr lang="en-CA" sz="2200" spc="-5" dirty="0">
                <a:solidFill>
                  <a:srgbClr val="00FF00"/>
                </a:solidFill>
                <a:latin typeface="Courier New"/>
                <a:cs typeface="Courier New"/>
              </a:rPr>
              <a:t>&gt;&gt;&gt; id(lst2)</a:t>
            </a:r>
          </a:p>
          <a:p>
            <a:pPr marL="12700"/>
            <a:r>
              <a:rPr lang="en-CA" sz="2200" spc="-5" dirty="0">
                <a:solidFill>
                  <a:srgbClr val="00FF00"/>
                </a:solidFill>
                <a:latin typeface="Courier New"/>
                <a:cs typeface="Courier New"/>
              </a:rPr>
              <a:t>49012568</a:t>
            </a:r>
          </a:p>
          <a:p>
            <a:pPr marL="12700">
              <a:lnSpc>
                <a:spcPct val="100000"/>
              </a:lnSpc>
            </a:pPr>
            <a:endParaRPr lang="en-CA" sz="2200" dirty="0">
              <a:solidFill>
                <a:srgbClr val="00FF00"/>
              </a:solidFill>
              <a:latin typeface="Courier New"/>
              <a:cs typeface="Courier New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F4609F4-6FEB-2A4F-887C-28901F20A8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88058"/>
            <a:ext cx="10219337" cy="4769942"/>
          </a:xfrm>
        </p:spPr>
        <p:txBody>
          <a:bodyPr>
            <a:normAutofit/>
          </a:bodyPr>
          <a:lstStyle/>
          <a:p>
            <a:pPr marL="12700" marR="767715">
              <a:lnSpc>
                <a:spcPct val="100000"/>
              </a:lnSpc>
            </a:pPr>
            <a:endParaRPr lang="en-US" spc="-1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12700" marR="767715">
              <a:lnSpc>
                <a:spcPct val="100000"/>
              </a:lnSpc>
            </a:pPr>
            <a:endParaRPr lang="en-US" spc="-1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12700" marR="767715">
              <a:lnSpc>
                <a:spcPct val="100000"/>
              </a:lnSpc>
            </a:pPr>
            <a:endParaRPr lang="en-US" spc="-1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12700" marR="767715">
              <a:lnSpc>
                <a:spcPct val="100000"/>
              </a:lnSpc>
            </a:pPr>
            <a:endParaRPr lang="en-US" spc="-1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12700" marR="767715">
              <a:lnSpc>
                <a:spcPct val="100000"/>
              </a:lnSpc>
            </a:pPr>
            <a:endParaRPr lang="en-US" spc="-1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12700" marR="767715">
              <a:lnSpc>
                <a:spcPct val="100000"/>
              </a:lnSpc>
            </a:pPr>
            <a:endParaRPr lang="en-US" spc="-1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12700" marR="767715">
              <a:lnSpc>
                <a:spcPct val="100000"/>
              </a:lnSpc>
            </a:pPr>
            <a:r>
              <a:rPr lang="en-US" spc="-10" dirty="0">
                <a:latin typeface="Segoe UI" panose="020B0502040204020203" pitchFamily="34" charset="0"/>
                <a:cs typeface="Segoe UI" panose="020B0502040204020203" pitchFamily="34" charset="0"/>
              </a:rPr>
              <a:t>How can we copy lst1 into another list without aliasing?</a:t>
            </a:r>
          </a:p>
          <a:p>
            <a:pPr marL="12700" marR="767715">
              <a:lnSpc>
                <a:spcPct val="100000"/>
              </a:lnSpc>
            </a:pPr>
            <a:endParaRPr lang="en-US" spc="-1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dirty="0"/>
          </a:p>
        </p:txBody>
      </p:sp>
      <p:pic>
        <p:nvPicPr>
          <p:cNvPr id="5" name="Picture 2" descr="Cisco command aliases (shortcuts)">
            <a:extLst>
              <a:ext uri="{FF2B5EF4-FFF2-40B4-BE49-F238E27FC236}">
                <a16:creationId xmlns:a16="http://schemas.microsoft.com/office/drawing/2014/main" id="{43A21047-5E1E-0946-8CCC-2F828DED9A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6671" y="2552190"/>
            <a:ext cx="3275463" cy="2183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60593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00930-05E6-C844-87AE-E283724BD9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08" y="667812"/>
            <a:ext cx="10515600" cy="656148"/>
          </a:xfrm>
        </p:spPr>
        <p:txBody>
          <a:bodyPr>
            <a:normAutofit fontScale="90000"/>
          </a:bodyPr>
          <a:lstStyle/>
          <a:p>
            <a:r>
              <a:rPr lang="en-US" dirty="0"/>
              <a:t>Copying Lists and Avoiding </a:t>
            </a:r>
            <a:r>
              <a:rPr lang="en-US" dirty="0">
                <a:solidFill>
                  <a:schemeClr val="accent6"/>
                </a:solidFill>
              </a:rPr>
              <a:t>Aliasing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AD2E84-FDBC-C54C-98C8-B89B9B89CD2E}"/>
              </a:ext>
            </a:extLst>
          </p:cNvPr>
          <p:cNvSpPr txBox="1"/>
          <p:nvPr/>
        </p:nvSpPr>
        <p:spPr>
          <a:xfrm>
            <a:off x="486508" y="2426017"/>
            <a:ext cx="7726801" cy="44319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CA" sz="2000" spc="-5" dirty="0">
                <a:solidFill>
                  <a:srgbClr val="00FF00"/>
                </a:solidFill>
                <a:latin typeface="Courier New"/>
                <a:cs typeface="Courier New"/>
              </a:rPr>
              <a:t>&gt;&gt;&gt; </a:t>
            </a:r>
            <a:r>
              <a:rPr lang="en-CA" sz="2000" spc="-5" dirty="0" err="1">
                <a:solidFill>
                  <a:srgbClr val="FF0000"/>
                </a:solidFill>
                <a:latin typeface="Courier New"/>
                <a:cs typeface="Courier New"/>
              </a:rPr>
              <a:t>lst_a</a:t>
            </a:r>
            <a:r>
              <a:rPr lang="en-CA" sz="2000" spc="-5" dirty="0">
                <a:solidFill>
                  <a:srgbClr val="00FF00"/>
                </a:solidFill>
                <a:latin typeface="Courier New"/>
                <a:cs typeface="Courier New"/>
              </a:rPr>
              <a:t> =  [0, 1, 2, 3]</a:t>
            </a:r>
          </a:p>
          <a:p>
            <a:pPr marL="12700">
              <a:lnSpc>
                <a:spcPct val="100000"/>
              </a:lnSpc>
            </a:pPr>
            <a:r>
              <a:rPr lang="en-CA" sz="2000" spc="-5" dirty="0">
                <a:solidFill>
                  <a:srgbClr val="00FF00"/>
                </a:solidFill>
                <a:latin typeface="Courier New"/>
                <a:cs typeface="Courier New"/>
              </a:rPr>
              <a:t>&gt;&gt;&gt; </a:t>
            </a:r>
            <a:r>
              <a:rPr lang="en-CA" sz="2000" spc="-5" dirty="0" err="1">
                <a:solidFill>
                  <a:srgbClr val="FF0000"/>
                </a:solidFill>
                <a:latin typeface="Courier New"/>
                <a:cs typeface="Courier New"/>
              </a:rPr>
              <a:t>lst_b</a:t>
            </a:r>
            <a:r>
              <a:rPr lang="en-CA" sz="2000" spc="-5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lang="en-CA" sz="2000" spc="-5" dirty="0">
                <a:solidFill>
                  <a:srgbClr val="00FF00"/>
                </a:solidFill>
                <a:latin typeface="Courier New"/>
                <a:cs typeface="Courier New"/>
              </a:rPr>
              <a:t>= </a:t>
            </a:r>
            <a:r>
              <a:rPr lang="en-CA" sz="2000" spc="-5" dirty="0" err="1">
                <a:solidFill>
                  <a:srgbClr val="00FF00"/>
                </a:solidFill>
                <a:latin typeface="Courier New"/>
                <a:cs typeface="Courier New"/>
              </a:rPr>
              <a:t>lst_a</a:t>
            </a:r>
            <a:endParaRPr lang="en-CA" sz="2000" spc="-5" dirty="0">
              <a:solidFill>
                <a:srgbClr val="00FF00"/>
              </a:solidFill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lang="en-CA" sz="2000" spc="-5" dirty="0">
                <a:solidFill>
                  <a:srgbClr val="00FF00"/>
                </a:solidFill>
                <a:latin typeface="Courier New"/>
                <a:cs typeface="Courier New"/>
              </a:rPr>
              <a:t>&gt;&gt;&gt; </a:t>
            </a:r>
            <a:r>
              <a:rPr lang="en-CA" sz="2000" spc="-5" dirty="0" err="1">
                <a:solidFill>
                  <a:schemeClr val="accent1"/>
                </a:solidFill>
                <a:latin typeface="Courier New"/>
                <a:cs typeface="Courier New"/>
              </a:rPr>
              <a:t>lst_c</a:t>
            </a:r>
            <a:r>
              <a:rPr lang="en-CA" sz="2000" spc="-5" dirty="0">
                <a:solidFill>
                  <a:schemeClr val="accent1"/>
                </a:solidFill>
                <a:latin typeface="Courier New"/>
                <a:cs typeface="Courier New"/>
              </a:rPr>
              <a:t> </a:t>
            </a:r>
            <a:r>
              <a:rPr lang="en-CA" sz="2000" spc="-5" dirty="0">
                <a:solidFill>
                  <a:srgbClr val="00FF00"/>
                </a:solidFill>
                <a:latin typeface="Courier New"/>
                <a:cs typeface="Courier New"/>
              </a:rPr>
              <a:t>= </a:t>
            </a:r>
            <a:r>
              <a:rPr lang="en-CA" sz="2000" spc="-5" dirty="0">
                <a:solidFill>
                  <a:schemeClr val="accent6"/>
                </a:solidFill>
                <a:latin typeface="Courier New"/>
                <a:cs typeface="Courier New"/>
              </a:rPr>
              <a:t>list(</a:t>
            </a:r>
            <a:r>
              <a:rPr lang="en-CA" sz="2000" spc="-5" dirty="0" err="1">
                <a:solidFill>
                  <a:srgbClr val="00FF00"/>
                </a:solidFill>
                <a:latin typeface="Courier New"/>
                <a:cs typeface="Courier New"/>
              </a:rPr>
              <a:t>lst_a</a:t>
            </a:r>
            <a:r>
              <a:rPr lang="en-CA" sz="2000" spc="-5" dirty="0">
                <a:solidFill>
                  <a:schemeClr val="accent6"/>
                </a:solidFill>
                <a:latin typeface="Courier New"/>
                <a:cs typeface="Courier New"/>
              </a:rPr>
              <a:t>)</a:t>
            </a:r>
          </a:p>
          <a:p>
            <a:pPr marL="12700">
              <a:lnSpc>
                <a:spcPct val="100000"/>
              </a:lnSpc>
            </a:pPr>
            <a:r>
              <a:rPr lang="en-CA" sz="2000" spc="-5" dirty="0">
                <a:solidFill>
                  <a:srgbClr val="00FF00"/>
                </a:solidFill>
                <a:latin typeface="Courier New"/>
                <a:cs typeface="Courier New"/>
              </a:rPr>
              <a:t>&gt;&gt;&gt; </a:t>
            </a:r>
            <a:r>
              <a:rPr lang="en-CA" sz="2000" spc="-5" dirty="0" err="1">
                <a:solidFill>
                  <a:srgbClr val="FF00E9"/>
                </a:solidFill>
                <a:latin typeface="Courier New"/>
                <a:cs typeface="Courier New"/>
              </a:rPr>
              <a:t>lst_d</a:t>
            </a:r>
            <a:r>
              <a:rPr lang="en-CA" sz="2000" spc="-5" dirty="0">
                <a:solidFill>
                  <a:srgbClr val="FF00E9"/>
                </a:solidFill>
                <a:latin typeface="Courier New"/>
                <a:cs typeface="Courier New"/>
              </a:rPr>
              <a:t> </a:t>
            </a:r>
            <a:r>
              <a:rPr lang="en-CA" sz="2000" spc="-5" dirty="0">
                <a:solidFill>
                  <a:srgbClr val="00FF00"/>
                </a:solidFill>
                <a:latin typeface="Courier New"/>
                <a:cs typeface="Courier New"/>
              </a:rPr>
              <a:t>= </a:t>
            </a:r>
            <a:r>
              <a:rPr lang="en-CA" sz="2000" spc="-5" dirty="0" err="1">
                <a:solidFill>
                  <a:srgbClr val="00FF00"/>
                </a:solidFill>
                <a:latin typeface="Courier New"/>
                <a:cs typeface="Courier New"/>
              </a:rPr>
              <a:t>lst_a</a:t>
            </a:r>
            <a:r>
              <a:rPr lang="en-CA" sz="2000" spc="-5" dirty="0">
                <a:solidFill>
                  <a:schemeClr val="accent6"/>
                </a:solidFill>
                <a:latin typeface="Courier New"/>
                <a:cs typeface="Courier New"/>
              </a:rPr>
              <a:t>[:]</a:t>
            </a:r>
          </a:p>
          <a:p>
            <a:pPr marL="12700">
              <a:lnSpc>
                <a:spcPct val="100000"/>
              </a:lnSpc>
            </a:pPr>
            <a:endParaRPr lang="en-CA" sz="2000" dirty="0">
              <a:solidFill>
                <a:srgbClr val="FF0000"/>
              </a:solidFill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lang="en-CA" sz="2000" spc="-5" dirty="0">
                <a:solidFill>
                  <a:srgbClr val="00FF00"/>
                </a:solidFill>
                <a:latin typeface="Courier New"/>
                <a:cs typeface="Courier New"/>
              </a:rPr>
              <a:t>&gt;&gt;</a:t>
            </a:r>
            <a:r>
              <a:rPr lang="en-CA" sz="2000" dirty="0">
                <a:solidFill>
                  <a:srgbClr val="00FF00"/>
                </a:solidFill>
                <a:latin typeface="Courier New"/>
                <a:cs typeface="Courier New"/>
              </a:rPr>
              <a:t>&gt;</a:t>
            </a:r>
            <a:r>
              <a:rPr lang="en-CA" sz="2000" spc="-5" dirty="0">
                <a:solidFill>
                  <a:srgbClr val="00FF00"/>
                </a:solidFill>
                <a:latin typeface="Courier New"/>
                <a:cs typeface="Courier New"/>
              </a:rPr>
              <a:t> id(</a:t>
            </a:r>
            <a:r>
              <a:rPr lang="en-CA" sz="2000" spc="-5" dirty="0" err="1">
                <a:solidFill>
                  <a:srgbClr val="00FF00"/>
                </a:solidFill>
                <a:latin typeface="Courier New"/>
                <a:cs typeface="Courier New"/>
              </a:rPr>
              <a:t>lst_a</a:t>
            </a:r>
            <a:r>
              <a:rPr lang="en-CA" sz="2000" spc="-5" dirty="0">
                <a:solidFill>
                  <a:srgbClr val="00FF00"/>
                </a:solidFill>
                <a:latin typeface="Courier New"/>
                <a:cs typeface="Courier New"/>
              </a:rPr>
              <a:t>)</a:t>
            </a:r>
          </a:p>
          <a:p>
            <a:pPr marL="12700">
              <a:lnSpc>
                <a:spcPct val="100000"/>
              </a:lnSpc>
            </a:pPr>
            <a:r>
              <a:rPr lang="en-CA" sz="2000" spc="-5" dirty="0">
                <a:solidFill>
                  <a:srgbClr val="FF0000"/>
                </a:solidFill>
                <a:latin typeface="Courier New"/>
                <a:cs typeface="Courier New"/>
              </a:rPr>
              <a:t>39012510</a:t>
            </a:r>
          </a:p>
          <a:p>
            <a:pPr marL="12700">
              <a:lnSpc>
                <a:spcPct val="100000"/>
              </a:lnSpc>
            </a:pPr>
            <a:r>
              <a:rPr lang="en-CA" sz="2000" spc="-5" dirty="0">
                <a:solidFill>
                  <a:srgbClr val="00FF00"/>
                </a:solidFill>
                <a:latin typeface="Courier New"/>
                <a:cs typeface="Courier New"/>
              </a:rPr>
              <a:t>&gt;&gt;&gt; id(</a:t>
            </a:r>
            <a:r>
              <a:rPr lang="en-CA" sz="2000" spc="-5" dirty="0" err="1">
                <a:solidFill>
                  <a:srgbClr val="00FF00"/>
                </a:solidFill>
                <a:latin typeface="Courier New"/>
                <a:cs typeface="Courier New"/>
              </a:rPr>
              <a:t>lst_b</a:t>
            </a:r>
            <a:r>
              <a:rPr lang="en-CA" sz="2000" spc="-5" dirty="0">
                <a:solidFill>
                  <a:srgbClr val="00FF00"/>
                </a:solidFill>
                <a:latin typeface="Courier New"/>
                <a:cs typeface="Courier New"/>
              </a:rPr>
              <a:t>)</a:t>
            </a:r>
          </a:p>
          <a:p>
            <a:pPr marL="12700">
              <a:lnSpc>
                <a:spcPct val="100000"/>
              </a:lnSpc>
            </a:pPr>
            <a:r>
              <a:rPr lang="en-CA" sz="2000" spc="-5" dirty="0">
                <a:solidFill>
                  <a:srgbClr val="FF0000"/>
                </a:solidFill>
                <a:latin typeface="Courier New"/>
                <a:cs typeface="Courier New"/>
              </a:rPr>
              <a:t>39012510</a:t>
            </a:r>
          </a:p>
          <a:p>
            <a:pPr marL="12700"/>
            <a:r>
              <a:rPr lang="en-CA" sz="2000" spc="-5" dirty="0">
                <a:solidFill>
                  <a:srgbClr val="00FF00"/>
                </a:solidFill>
                <a:latin typeface="Courier New"/>
                <a:cs typeface="Courier New"/>
              </a:rPr>
              <a:t>&gt;&gt;&gt; id(</a:t>
            </a:r>
            <a:r>
              <a:rPr lang="en-CA" sz="2000" spc="-5" dirty="0" err="1">
                <a:solidFill>
                  <a:srgbClr val="00FF00"/>
                </a:solidFill>
                <a:latin typeface="Courier New"/>
                <a:cs typeface="Courier New"/>
              </a:rPr>
              <a:t>lst_c</a:t>
            </a:r>
            <a:r>
              <a:rPr lang="en-CA" sz="2000" spc="-5" dirty="0">
                <a:solidFill>
                  <a:srgbClr val="00FF00"/>
                </a:solidFill>
                <a:latin typeface="Courier New"/>
                <a:cs typeface="Courier New"/>
              </a:rPr>
              <a:t>)</a:t>
            </a:r>
          </a:p>
          <a:p>
            <a:pPr marL="12700"/>
            <a:r>
              <a:rPr lang="en-CA" sz="2000" spc="-5" dirty="0">
                <a:solidFill>
                  <a:schemeClr val="accent2"/>
                </a:solidFill>
                <a:latin typeface="Courier New"/>
                <a:cs typeface="Courier New"/>
              </a:rPr>
              <a:t>54514112</a:t>
            </a:r>
          </a:p>
          <a:p>
            <a:pPr marL="12700"/>
            <a:r>
              <a:rPr lang="en-CA" sz="2000" spc="-5" dirty="0">
                <a:solidFill>
                  <a:srgbClr val="00FF00"/>
                </a:solidFill>
                <a:latin typeface="Courier New"/>
                <a:cs typeface="Courier New"/>
              </a:rPr>
              <a:t>&gt;&gt;&gt; id(</a:t>
            </a:r>
            <a:r>
              <a:rPr lang="en-CA" sz="2000" spc="-5" dirty="0" err="1">
                <a:solidFill>
                  <a:srgbClr val="00FF00"/>
                </a:solidFill>
                <a:latin typeface="Courier New"/>
                <a:cs typeface="Courier New"/>
              </a:rPr>
              <a:t>lst_d</a:t>
            </a:r>
            <a:r>
              <a:rPr lang="en-CA" sz="2000" spc="-5" dirty="0">
                <a:solidFill>
                  <a:srgbClr val="00FF00"/>
                </a:solidFill>
                <a:latin typeface="Courier New"/>
                <a:cs typeface="Courier New"/>
              </a:rPr>
              <a:t>)</a:t>
            </a:r>
          </a:p>
          <a:p>
            <a:pPr marL="12700"/>
            <a:r>
              <a:rPr lang="en-CA" sz="2000" spc="-5" dirty="0">
                <a:solidFill>
                  <a:srgbClr val="FF00E9"/>
                </a:solidFill>
                <a:latin typeface="Courier New"/>
                <a:cs typeface="Courier New"/>
              </a:rPr>
              <a:t>24514139</a:t>
            </a:r>
          </a:p>
          <a:p>
            <a:pPr marL="12700">
              <a:lnSpc>
                <a:spcPct val="100000"/>
              </a:lnSpc>
            </a:pPr>
            <a:endParaRPr lang="en-CA" sz="2200" dirty="0">
              <a:solidFill>
                <a:srgbClr val="00FF00"/>
              </a:solidFill>
              <a:latin typeface="Courier New"/>
              <a:cs typeface="Courier New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F4609F4-6FEB-2A4F-887C-28901F20A8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6508" y="1383662"/>
            <a:ext cx="10219337" cy="1042355"/>
          </a:xfrm>
        </p:spPr>
        <p:txBody>
          <a:bodyPr>
            <a:normAutofit/>
          </a:bodyPr>
          <a:lstStyle/>
          <a:p>
            <a:r>
              <a:rPr lang="en-US" sz="2000" dirty="0"/>
              <a:t>There are two simple ways to copy lists:</a:t>
            </a:r>
          </a:p>
          <a:p>
            <a:pPr lvl="1"/>
            <a:r>
              <a:rPr lang="en-US" sz="2000" dirty="0"/>
              <a:t>Using the  </a:t>
            </a:r>
            <a:r>
              <a:rPr lang="en-US" sz="2000" dirty="0">
                <a:solidFill>
                  <a:schemeClr val="accent6"/>
                </a:solidFill>
                <a:latin typeface="Courier" pitchFamily="2" charset="0"/>
              </a:rPr>
              <a:t>list( ) </a:t>
            </a:r>
            <a:r>
              <a:rPr lang="en-US" sz="2000" dirty="0"/>
              <a:t>function</a:t>
            </a:r>
          </a:p>
          <a:p>
            <a:pPr lvl="1"/>
            <a:r>
              <a:rPr lang="en-US" sz="2000" dirty="0"/>
              <a:t>Completely slice the list </a:t>
            </a:r>
            <a:r>
              <a:rPr lang="en-US" sz="2000" dirty="0">
                <a:solidFill>
                  <a:schemeClr val="accent6"/>
                </a:solidFill>
                <a:latin typeface="Courier" pitchFamily="2" charset="0"/>
              </a:rPr>
              <a:t>[:]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7D89EBEB-90E7-8140-9E3E-E025BF0D95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3722" y="1383662"/>
            <a:ext cx="4916170" cy="50165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DCAB457-17B5-4643-9825-17D69660D5B8}"/>
              </a:ext>
            </a:extLst>
          </p:cNvPr>
          <p:cNvSpPr/>
          <p:nvPr/>
        </p:nvSpPr>
        <p:spPr>
          <a:xfrm>
            <a:off x="6639951" y="2053883"/>
            <a:ext cx="703384" cy="38620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F810E57-6169-9E45-AF31-A6F69413552D}"/>
              </a:ext>
            </a:extLst>
          </p:cNvPr>
          <p:cNvSpPr/>
          <p:nvPr/>
        </p:nvSpPr>
        <p:spPr>
          <a:xfrm>
            <a:off x="6639951" y="3063166"/>
            <a:ext cx="703384" cy="38620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4B14EC7-1460-8746-BE98-EFB876D01678}"/>
              </a:ext>
            </a:extLst>
          </p:cNvPr>
          <p:cNvSpPr/>
          <p:nvPr/>
        </p:nvSpPr>
        <p:spPr>
          <a:xfrm>
            <a:off x="6649329" y="4092525"/>
            <a:ext cx="703384" cy="386202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8290637-1303-3244-A7EE-940F8D37DF05}"/>
              </a:ext>
            </a:extLst>
          </p:cNvPr>
          <p:cNvSpPr/>
          <p:nvPr/>
        </p:nvSpPr>
        <p:spPr>
          <a:xfrm>
            <a:off x="6649329" y="5515882"/>
            <a:ext cx="703384" cy="386202"/>
          </a:xfrm>
          <a:prstGeom prst="rect">
            <a:avLst/>
          </a:prstGeom>
          <a:noFill/>
          <a:ln w="57150">
            <a:solidFill>
              <a:srgbClr val="FF00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03269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BFE9CA-3CBC-5841-8561-1BC587C9E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255" y="802001"/>
            <a:ext cx="10515600" cy="656148"/>
          </a:xfrm>
        </p:spPr>
        <p:txBody>
          <a:bodyPr>
            <a:normAutofit fontScale="90000"/>
          </a:bodyPr>
          <a:lstStyle/>
          <a:p>
            <a:r>
              <a:rPr lang="en-US" dirty="0"/>
              <a:t>Summarizing and Revisiting </a:t>
            </a:r>
            <a:r>
              <a:rPr lang="en-US" dirty="0">
                <a:solidFill>
                  <a:schemeClr val="accent6"/>
                </a:solidFill>
              </a:rPr>
              <a:t>Aliasing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D14B4A-8438-D54A-B041-EC96B896D4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4260" y="1770319"/>
            <a:ext cx="8155675" cy="4835479"/>
          </a:xfrm>
        </p:spPr>
        <p:txBody>
          <a:bodyPr/>
          <a:lstStyle/>
          <a:p>
            <a:r>
              <a:rPr lang="en-US" dirty="0"/>
              <a:t>Python passes parameters by object references</a:t>
            </a:r>
          </a:p>
          <a:p>
            <a:pPr lvl="1"/>
            <a:r>
              <a:rPr lang="en-US" dirty="0"/>
              <a:t>An object is not copied, its reference is passed</a:t>
            </a:r>
          </a:p>
          <a:p>
            <a:r>
              <a:rPr lang="en-US" dirty="0"/>
              <a:t>If the object being referenced is immutable (number, string, tuple), it is not possible to modify that object</a:t>
            </a:r>
          </a:p>
          <a:p>
            <a:r>
              <a:rPr lang="en-US" dirty="0"/>
              <a:t>If the object being referenced is mutable (lists, sets, dictionaries), then a change made in the function is also reflected in the referenced object </a:t>
            </a:r>
          </a:p>
          <a:p>
            <a:pPr lvl="1"/>
            <a:r>
              <a:rPr lang="en-US" dirty="0"/>
              <a:t>This is called </a:t>
            </a:r>
            <a:r>
              <a:rPr lang="en-US" dirty="0">
                <a:solidFill>
                  <a:schemeClr val="accent6"/>
                </a:solidFill>
              </a:rPr>
              <a:t>aliasing</a:t>
            </a:r>
          </a:p>
        </p:txBody>
      </p:sp>
      <p:pic>
        <p:nvPicPr>
          <p:cNvPr id="5" name="Picture 4" descr="A picture containing cat, indoor, orange, domestic cat&#10;&#10;Description automatically generated">
            <a:extLst>
              <a:ext uri="{FF2B5EF4-FFF2-40B4-BE49-F238E27FC236}">
                <a16:creationId xmlns:a16="http://schemas.microsoft.com/office/drawing/2014/main" id="{ACB264E4-407A-3C47-BC9C-6AC20C8DE3D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732"/>
          <a:stretch/>
        </p:blipFill>
        <p:spPr>
          <a:xfrm>
            <a:off x="8789159" y="494710"/>
            <a:ext cx="3402842" cy="391404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B60A2AD-B122-8643-8D8E-E1D60E04EDEA}"/>
              </a:ext>
            </a:extLst>
          </p:cNvPr>
          <p:cNvSpPr txBox="1"/>
          <p:nvPr/>
        </p:nvSpPr>
        <p:spPr>
          <a:xfrm>
            <a:off x="9276781" y="4376160"/>
            <a:ext cx="2431050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accent6"/>
                </a:solidFill>
              </a:rPr>
              <a:t>Catonio</a:t>
            </a:r>
            <a:r>
              <a:rPr lang="en-US" dirty="0">
                <a:solidFill>
                  <a:schemeClr val="accent6"/>
                </a:solidFill>
              </a:rPr>
              <a:t> Banderas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/>
                </a:solidFill>
              </a:rPr>
              <a:t>Kitty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accent6"/>
                </a:solidFill>
              </a:rPr>
              <a:t>McHandsomePants</a:t>
            </a:r>
            <a:endParaRPr lang="en-US" dirty="0">
              <a:solidFill>
                <a:schemeClr val="accent6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/>
                </a:solidFill>
              </a:rPr>
              <a:t>Munchkin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/>
                </a:solidFill>
              </a:rPr>
              <a:t>Fatso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/>
                </a:solidFill>
              </a:rPr>
              <a:t>Little Predator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/>
                </a:solidFill>
              </a:rPr>
              <a:t>Baby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/>
                </a:solidFill>
              </a:rPr>
              <a:t>Furball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6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6"/>
              </a:solidFill>
            </a:endParaRPr>
          </a:p>
        </p:txBody>
      </p:sp>
      <p:pic>
        <p:nvPicPr>
          <p:cNvPr id="9" name="Picture 8" descr="A cat sleeping on a box&#10;&#10;Description automatically generated with medium confidence">
            <a:extLst>
              <a:ext uri="{FF2B5EF4-FFF2-40B4-BE49-F238E27FC236}">
                <a16:creationId xmlns:a16="http://schemas.microsoft.com/office/drawing/2014/main" id="{BD6CA12B-E9F1-2B47-AADE-60315CC18C0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762"/>
          <a:stretch/>
        </p:blipFill>
        <p:spPr>
          <a:xfrm>
            <a:off x="8439936" y="494709"/>
            <a:ext cx="3752064" cy="3914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2371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4815B-3ABE-499C-818D-676C050C5A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Recap: Variable Scope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3F687C-C433-45BC-9635-279D56430F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6075844" cy="4835479"/>
          </a:xfrm>
        </p:spPr>
        <p:txBody>
          <a:bodyPr/>
          <a:lstStyle/>
          <a:p>
            <a:r>
              <a:rPr lang="en-US" dirty="0"/>
              <a:t>A variable is only available from inside the region it is created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which is called the variable</a:t>
            </a:r>
            <a:r>
              <a:rPr lang="en-US" dirty="0">
                <a:solidFill>
                  <a:schemeClr val="accent2"/>
                </a:solidFill>
              </a:rPr>
              <a:t>’</a:t>
            </a:r>
            <a:r>
              <a:rPr lang="en-US" dirty="0"/>
              <a:t>s scope</a:t>
            </a:r>
            <a:r>
              <a:rPr lang="en-US" dirty="0">
                <a:solidFill>
                  <a:schemeClr val="accent2"/>
                </a:solidFill>
              </a:rPr>
              <a:t>.</a:t>
            </a:r>
            <a:r>
              <a:rPr lang="en-US" dirty="0"/>
              <a:t> </a:t>
            </a:r>
          </a:p>
          <a:p>
            <a:r>
              <a:rPr lang="en-US" dirty="0"/>
              <a:t> Python has four different scopes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and we will discuss the two most important for this course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r>
              <a:rPr lang="en-US" dirty="0"/>
              <a:t>Local Scope</a:t>
            </a:r>
          </a:p>
          <a:p>
            <a:r>
              <a:rPr lang="en-US" dirty="0"/>
              <a:t>Global Scope</a:t>
            </a:r>
          </a:p>
          <a:p>
            <a:pPr lvl="1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83E0CB-357A-4FC6-BC70-475165F855E6}"/>
              </a:ext>
            </a:extLst>
          </p:cNvPr>
          <p:cNvSpPr txBox="1"/>
          <p:nvPr/>
        </p:nvSpPr>
        <p:spPr>
          <a:xfrm>
            <a:off x="8772342" y="4884660"/>
            <a:ext cx="25191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FFFF"/>
                </a:solidFill>
              </a:rPr>
              <a:t>Variable Lookup</a:t>
            </a:r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32CF7420-94F9-4950-A2D7-2E558F23530E}"/>
              </a:ext>
            </a:extLst>
          </p:cNvPr>
          <p:cNvSpPr/>
          <p:nvPr/>
        </p:nvSpPr>
        <p:spPr>
          <a:xfrm rot="10800000">
            <a:off x="9863785" y="4228512"/>
            <a:ext cx="336264" cy="656148"/>
          </a:xfrm>
          <a:prstGeom prst="down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2B092BD-7151-4669-95E4-24CB02A769DB}"/>
              </a:ext>
            </a:extLst>
          </p:cNvPr>
          <p:cNvSpPr/>
          <p:nvPr/>
        </p:nvSpPr>
        <p:spPr>
          <a:xfrm>
            <a:off x="7651528" y="1927608"/>
            <a:ext cx="2684206" cy="855406"/>
          </a:xfrm>
          <a:prstGeom prst="round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FFFFFF"/>
                </a:solidFill>
              </a:rPr>
              <a:t>Global</a:t>
            </a:r>
          </a:p>
        </p:txBody>
      </p:sp>
      <p:sp>
        <p:nvSpPr>
          <p:cNvPr id="9" name="Arrow: Bent-Up 8">
            <a:extLst>
              <a:ext uri="{FF2B5EF4-FFF2-40B4-BE49-F238E27FC236}">
                <a16:creationId xmlns:a16="http://schemas.microsoft.com/office/drawing/2014/main" id="{825E9A61-61F0-4C2C-9D68-2DA941AE4D2B}"/>
              </a:ext>
            </a:extLst>
          </p:cNvPr>
          <p:cNvSpPr/>
          <p:nvPr/>
        </p:nvSpPr>
        <p:spPr>
          <a:xfrm flipH="1">
            <a:off x="8017287" y="2785460"/>
            <a:ext cx="672527" cy="985192"/>
          </a:xfrm>
          <a:prstGeom prst="bentUp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3BB9FAA-E4FA-4324-BFF2-C06B1A9DE011}"/>
              </a:ext>
            </a:extLst>
          </p:cNvPr>
          <p:cNvSpPr/>
          <p:nvPr/>
        </p:nvSpPr>
        <p:spPr>
          <a:xfrm>
            <a:off x="8689814" y="3243320"/>
            <a:ext cx="2684206" cy="855406"/>
          </a:xfrm>
          <a:prstGeom prst="round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FFFFFF"/>
                </a:solidFill>
              </a:rPr>
              <a:t>Local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9610022"/>
      </p:ext>
    </p:extLst>
  </p:cSld>
  <p:clrMapOvr>
    <a:masterClrMapping/>
  </p:clrMapOvr>
</p:sld>
</file>

<file path=ppt/theme/theme1.xml><?xml version="1.0" encoding="utf-8"?>
<a:theme xmlns:a="http://schemas.openxmlformats.org/drawingml/2006/main" name="APS106_PPTX_Theme">
  <a:themeElements>
    <a:clrScheme name="Custom 5">
      <a:dk1>
        <a:srgbClr val="444445"/>
      </a:dk1>
      <a:lt1>
        <a:srgbClr val="000000"/>
      </a:lt1>
      <a:dk2>
        <a:srgbClr val="7B8994"/>
      </a:dk2>
      <a:lt2>
        <a:srgbClr val="3D464D"/>
      </a:lt2>
      <a:accent1>
        <a:srgbClr val="017EE5"/>
      </a:accent1>
      <a:accent2>
        <a:srgbClr val="017EE5"/>
      </a:accent2>
      <a:accent3>
        <a:srgbClr val="017EE5"/>
      </a:accent3>
      <a:accent4>
        <a:srgbClr val="7B8994"/>
      </a:accent4>
      <a:accent5>
        <a:srgbClr val="7B8994"/>
      </a:accent5>
      <a:accent6>
        <a:srgbClr val="FF9933"/>
      </a:accent6>
      <a:hlink>
        <a:srgbClr val="3D464D"/>
      </a:hlink>
      <a:folHlink>
        <a:srgbClr val="3D464D"/>
      </a:folHlink>
    </a:clrScheme>
    <a:fontScheme name="Custom 1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PS106_PPTX_Theme" id="{D71ABBE9-7E6D-4E30-BD8F-2EB61EB32A2D}" vid="{056030BA-02C6-4208-ACCE-F1B550CC0AA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APS106_PPTX_Theme</Template>
  <TotalTime>25417</TotalTime>
  <Words>2311</Words>
  <Application>Microsoft Office PowerPoint</Application>
  <PresentationFormat>Widescreen</PresentationFormat>
  <Paragraphs>387</Paragraphs>
  <Slides>35</Slides>
  <Notes>5</Notes>
  <HiddenSlides>2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4" baseType="lpstr">
      <vt:lpstr>宋体</vt:lpstr>
      <vt:lpstr>Arial</vt:lpstr>
      <vt:lpstr>Calibri</vt:lpstr>
      <vt:lpstr>Courier</vt:lpstr>
      <vt:lpstr>Courier New</vt:lpstr>
      <vt:lpstr>MentiText</vt:lpstr>
      <vt:lpstr>Segoe UI</vt:lpstr>
      <vt:lpstr>Wingdings</vt:lpstr>
      <vt:lpstr>APS106_PPTX_Theme</vt:lpstr>
      <vt:lpstr>Advanced Functions and Aliasing</vt:lpstr>
      <vt:lpstr>This Week’s Content</vt:lpstr>
      <vt:lpstr>Midterm?</vt:lpstr>
      <vt:lpstr>Taking functions to the next level!</vt:lpstr>
      <vt:lpstr>Aliasing</vt:lpstr>
      <vt:lpstr>Avoiding Aliasing</vt:lpstr>
      <vt:lpstr>Copying Lists and Avoiding Aliasing</vt:lpstr>
      <vt:lpstr>Summarizing and Revisiting Aliasing</vt:lpstr>
      <vt:lpstr>Recap: Variable Scope</vt:lpstr>
      <vt:lpstr>Variable Scope</vt:lpstr>
      <vt:lpstr>Variable Scope</vt:lpstr>
      <vt:lpstr>Variable Scope</vt:lpstr>
      <vt:lpstr>Variable Scope</vt:lpstr>
      <vt:lpstr>Variable Scope</vt:lpstr>
      <vt:lpstr>Example: Immutable Type</vt:lpstr>
      <vt:lpstr>Example: Mutable Type (Aliasing)</vt:lpstr>
      <vt:lpstr>Example: Mutable Type (Aliasing)</vt:lpstr>
      <vt:lpstr>Python Visualizer</vt:lpstr>
      <vt:lpstr>Let’s Code!</vt:lpstr>
      <vt:lpstr>Let’s Recap Functions</vt:lpstr>
      <vt:lpstr>Function Definitions</vt:lpstr>
      <vt:lpstr>Function Definitions</vt:lpstr>
      <vt:lpstr>Default Values</vt:lpstr>
      <vt:lpstr>Default Values of print</vt:lpstr>
      <vt:lpstr>Examples: Default Values of print</vt:lpstr>
      <vt:lpstr>Python Visualizer</vt:lpstr>
      <vt:lpstr>What if we want default parameters in our custom functions? </vt:lpstr>
      <vt:lpstr>Function Definitions One More Time…</vt:lpstr>
      <vt:lpstr>Function Definitions One More Time…</vt:lpstr>
      <vt:lpstr>Function Definitions with Default Parameters</vt:lpstr>
      <vt:lpstr>A Greeting Example</vt:lpstr>
      <vt:lpstr>Python Visualizer</vt:lpstr>
      <vt:lpstr>Let’s Code!</vt:lpstr>
      <vt:lpstr>Mentimeter Checkpoint</vt:lpstr>
      <vt:lpstr>Advanced Functions and Aliasing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Sebastian Goodfellow</dc:creator>
  <cp:lastModifiedBy>Sebastian Goodfellow</cp:lastModifiedBy>
  <cp:revision>205</cp:revision>
  <dcterms:created xsi:type="dcterms:W3CDTF">2021-11-03T00:49:37Z</dcterms:created>
  <dcterms:modified xsi:type="dcterms:W3CDTF">2025-12-18T15:11:28Z</dcterms:modified>
</cp:coreProperties>
</file>